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5" r:id="rId1"/>
  </p:sldMasterIdLst>
  <p:notesMasterIdLst>
    <p:notesMasterId r:id="rId25"/>
  </p:notesMasterIdLst>
  <p:sldIdLst>
    <p:sldId id="256" r:id="rId2"/>
    <p:sldId id="260" r:id="rId3"/>
    <p:sldId id="273" r:id="rId4"/>
    <p:sldId id="283" r:id="rId5"/>
    <p:sldId id="300" r:id="rId6"/>
    <p:sldId id="294" r:id="rId7"/>
    <p:sldId id="278" r:id="rId8"/>
    <p:sldId id="296" r:id="rId9"/>
    <p:sldId id="295" r:id="rId10"/>
    <p:sldId id="262" r:id="rId11"/>
    <p:sldId id="299" r:id="rId12"/>
    <p:sldId id="271" r:id="rId13"/>
    <p:sldId id="265" r:id="rId14"/>
    <p:sldId id="297" r:id="rId15"/>
    <p:sldId id="285" r:id="rId16"/>
    <p:sldId id="272" r:id="rId17"/>
    <p:sldId id="298" r:id="rId18"/>
    <p:sldId id="266" r:id="rId19"/>
    <p:sldId id="290" r:id="rId20"/>
    <p:sldId id="291" r:id="rId21"/>
    <p:sldId id="292" r:id="rId22"/>
    <p:sldId id="293" r:id="rId23"/>
    <p:sldId id="28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371600-296C-45CC-A492-F0B7E6AD456F}" v="6" dt="2020-08-21T05:43:58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5" d="100"/>
          <a:sy n="105" d="100"/>
        </p:scale>
        <p:origin x="-828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유진 " userId="f4cc2e23-d07c-477d-9d95-8abb62f0d998" providerId="ADAL" clId="{40371600-296C-45CC-A492-F0B7E6AD456F}"/>
    <pc:docChg chg="undo custSel modSld">
      <pc:chgData name="박유진 " userId="f4cc2e23-d07c-477d-9d95-8abb62f0d998" providerId="ADAL" clId="{40371600-296C-45CC-A492-F0B7E6AD456F}" dt="2020-08-21T05:45:09.243" v="42" actId="27636"/>
      <pc:docMkLst>
        <pc:docMk/>
      </pc:docMkLst>
      <pc:sldChg chg="modSp">
        <pc:chgData name="박유진 " userId="f4cc2e23-d07c-477d-9d95-8abb62f0d998" providerId="ADAL" clId="{40371600-296C-45CC-A492-F0B7E6AD456F}" dt="2020-08-21T02:37:57.654" v="5" actId="20577"/>
        <pc:sldMkLst>
          <pc:docMk/>
          <pc:sldMk cId="1774708043" sldId="256"/>
        </pc:sldMkLst>
        <pc:spChg chg="mod">
          <ac:chgData name="박유진 " userId="f4cc2e23-d07c-477d-9d95-8abb62f0d998" providerId="ADAL" clId="{40371600-296C-45CC-A492-F0B7E6AD456F}" dt="2020-08-21T02:37:57.654" v="5" actId="20577"/>
          <ac:spMkLst>
            <pc:docMk/>
            <pc:sldMk cId="1774708043" sldId="256"/>
            <ac:spMk id="3" creationId="{9A201FF9-D6DE-48E5-9AA4-A1ABF85B1D3E}"/>
          </ac:spMkLst>
        </pc:spChg>
      </pc:sldChg>
      <pc:sldChg chg="addSp delSp modSp">
        <pc:chgData name="박유진 " userId="f4cc2e23-d07c-477d-9d95-8abb62f0d998" providerId="ADAL" clId="{40371600-296C-45CC-A492-F0B7E6AD456F}" dt="2020-08-21T05:44:04.866" v="40" actId="14100"/>
        <pc:sldMkLst>
          <pc:docMk/>
          <pc:sldMk cId="2418660491" sldId="289"/>
        </pc:sldMkLst>
        <pc:picChg chg="add del">
          <ac:chgData name="박유진 " userId="f4cc2e23-d07c-477d-9d95-8abb62f0d998" providerId="ADAL" clId="{40371600-296C-45CC-A492-F0B7E6AD456F}" dt="2020-08-21T05:43:56.786" v="37" actId="478"/>
          <ac:picMkLst>
            <pc:docMk/>
            <pc:sldMk cId="2418660491" sldId="289"/>
            <ac:picMk id="3" creationId="{DEAFAB2A-BCBA-4064-9159-FA9579213B28}"/>
          </ac:picMkLst>
        </pc:picChg>
        <pc:picChg chg="add del mod">
          <ac:chgData name="박유진 " userId="f4cc2e23-d07c-477d-9d95-8abb62f0d998" providerId="ADAL" clId="{40371600-296C-45CC-A492-F0B7E6AD456F}" dt="2020-08-21T05:43:19.145" v="35"/>
          <ac:picMkLst>
            <pc:docMk/>
            <pc:sldMk cId="2418660491" sldId="289"/>
            <ac:picMk id="5" creationId="{A6F3501F-F1FB-4802-BDF8-7476C0FBAC3E}"/>
          </ac:picMkLst>
        </pc:picChg>
        <pc:picChg chg="add mod">
          <ac:chgData name="박유진 " userId="f4cc2e23-d07c-477d-9d95-8abb62f0d998" providerId="ADAL" clId="{40371600-296C-45CC-A492-F0B7E6AD456F}" dt="2020-08-21T05:44:04.866" v="40" actId="14100"/>
          <ac:picMkLst>
            <pc:docMk/>
            <pc:sldMk cId="2418660491" sldId="289"/>
            <ac:picMk id="6" creationId="{06385918-8884-4461-A7B2-F806E16F01AF}"/>
          </ac:picMkLst>
        </pc:picChg>
      </pc:sldChg>
      <pc:sldChg chg="addSp delSp modSp">
        <pc:chgData name="박유진 " userId="f4cc2e23-d07c-477d-9d95-8abb62f0d998" providerId="ADAL" clId="{40371600-296C-45CC-A492-F0B7E6AD456F}" dt="2020-08-21T02:39:36.449" v="8" actId="1076"/>
        <pc:sldMkLst>
          <pc:docMk/>
          <pc:sldMk cId="1581509031" sldId="291"/>
        </pc:sldMkLst>
        <pc:picChg chg="add mod">
          <ac:chgData name="박유진 " userId="f4cc2e23-d07c-477d-9d95-8abb62f0d998" providerId="ADAL" clId="{40371600-296C-45CC-A492-F0B7E6AD456F}" dt="2020-08-21T02:39:36.449" v="8" actId="1076"/>
          <ac:picMkLst>
            <pc:docMk/>
            <pc:sldMk cId="1581509031" sldId="291"/>
            <ac:picMk id="3" creationId="{8AE4AF0C-B2BA-4ED8-900C-F49D85057A3F}"/>
          </ac:picMkLst>
        </pc:picChg>
        <pc:picChg chg="del">
          <ac:chgData name="박유진 " userId="f4cc2e23-d07c-477d-9d95-8abb62f0d998" providerId="ADAL" clId="{40371600-296C-45CC-A492-F0B7E6AD456F}" dt="2020-08-21T02:39:25.767" v="6" actId="478"/>
          <ac:picMkLst>
            <pc:docMk/>
            <pc:sldMk cId="1581509031" sldId="291"/>
            <ac:picMk id="4" creationId="{CD7342D7-A145-4A1B-8D04-F0F7CB0BB6F0}"/>
          </ac:picMkLst>
        </pc:picChg>
      </pc:sldChg>
      <pc:sldChg chg="addSp delSp modSp">
        <pc:chgData name="박유진 " userId="f4cc2e23-d07c-477d-9d95-8abb62f0d998" providerId="ADAL" clId="{40371600-296C-45CC-A492-F0B7E6AD456F}" dt="2020-08-21T05:45:09.243" v="42" actId="27636"/>
        <pc:sldMkLst>
          <pc:docMk/>
          <pc:sldMk cId="4117721493" sldId="292"/>
        </pc:sldMkLst>
        <pc:spChg chg="mod">
          <ac:chgData name="박유진 " userId="f4cc2e23-d07c-477d-9d95-8abb62f0d998" providerId="ADAL" clId="{40371600-296C-45CC-A492-F0B7E6AD456F}" dt="2020-08-21T05:45:09.243" v="42" actId="27636"/>
          <ac:spMkLst>
            <pc:docMk/>
            <pc:sldMk cId="4117721493" sldId="292"/>
            <ac:spMk id="6" creationId="{66D4D4D1-8AC7-4771-8D58-86A8886AE1F6}"/>
          </ac:spMkLst>
        </pc:spChg>
        <pc:picChg chg="del">
          <ac:chgData name="박유진 " userId="f4cc2e23-d07c-477d-9d95-8abb62f0d998" providerId="ADAL" clId="{40371600-296C-45CC-A492-F0B7E6AD456F}" dt="2020-08-21T02:39:40.660" v="9" actId="478"/>
          <ac:picMkLst>
            <pc:docMk/>
            <pc:sldMk cId="4117721493" sldId="292"/>
            <ac:picMk id="3" creationId="{6952789D-ECA5-4103-A5A7-C26C728B2001}"/>
          </ac:picMkLst>
        </pc:picChg>
        <pc:picChg chg="add mod">
          <ac:chgData name="박유진 " userId="f4cc2e23-d07c-477d-9d95-8abb62f0d998" providerId="ADAL" clId="{40371600-296C-45CC-A492-F0B7E6AD456F}" dt="2020-08-21T02:40:46.596" v="19" actId="1038"/>
          <ac:picMkLst>
            <pc:docMk/>
            <pc:sldMk cId="4117721493" sldId="292"/>
            <ac:picMk id="4" creationId="{EC953C2B-71A9-4CD2-B431-397F62E27CDA}"/>
          </ac:picMkLst>
        </pc:picChg>
      </pc:sldChg>
      <pc:sldChg chg="addSp delSp modSp">
        <pc:chgData name="박유진 " userId="f4cc2e23-d07c-477d-9d95-8abb62f0d998" providerId="ADAL" clId="{40371600-296C-45CC-A492-F0B7E6AD456F}" dt="2020-08-21T02:42:18.484" v="24" actId="1076"/>
        <pc:sldMkLst>
          <pc:docMk/>
          <pc:sldMk cId="1630834615" sldId="293"/>
        </pc:sldMkLst>
        <pc:picChg chg="add mod">
          <ac:chgData name="박유진 " userId="f4cc2e23-d07c-477d-9d95-8abb62f0d998" providerId="ADAL" clId="{40371600-296C-45CC-A492-F0B7E6AD456F}" dt="2020-08-21T02:42:18.484" v="24" actId="1076"/>
          <ac:picMkLst>
            <pc:docMk/>
            <pc:sldMk cId="1630834615" sldId="293"/>
            <ac:picMk id="3" creationId="{09365FF5-732D-4498-9F4C-D7EB104C41F6}"/>
          </ac:picMkLst>
        </pc:picChg>
        <pc:picChg chg="del">
          <ac:chgData name="박유진 " userId="f4cc2e23-d07c-477d-9d95-8abb62f0d998" providerId="ADAL" clId="{40371600-296C-45CC-A492-F0B7E6AD456F}" dt="2020-08-21T02:42:00.181" v="20" actId="478"/>
          <ac:picMkLst>
            <pc:docMk/>
            <pc:sldMk cId="1630834615" sldId="293"/>
            <ac:picMk id="4" creationId="{E03F7A0C-9240-4CF3-85C3-8BCA958955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2B3BA-9877-424C-9D38-41D0F6A5F648}" type="datetimeFigureOut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6115B-204F-44DC-91D0-9551215DCF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6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673E1-43BE-4174-984F-2590A044F960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317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2EE5-7901-4C8E-97CA-518B350EA074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06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A2AC3-BDC6-4117-9433-02AE2DE99826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70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815C-57AD-467B-B454-7E7FD629E644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8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A3B46-9A27-4686-95D7-07568A5022B4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23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18F4-F3B9-407A-B1A8-DB8103637BBA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25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6EF3-B18B-42EB-8DEA-6242EB712051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69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B7E11-E195-4233-B62B-8513340E7F90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03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2CA6-38A5-41FF-82B6-41614BE66BA9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46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1D9B-466B-4457-B2A4-23DC9024B410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68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FD92-10EE-443D-9EA8-9DF561CF2E88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21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05E9149-53F1-4B69-BFFC-0621D3EDC8D4}" type="datetime1">
              <a:rPr lang="ko-KR" altLang="en-US" smtClean="0"/>
              <a:t>2023-07-24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E4E67AF9-48C4-4313-B74F-545891D6FB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68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ebofknowledge.com/wo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01F40F8-1029-4745-BE86-9EB9B994E8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연구업적입력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설명서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9A201FF9-D6DE-48E5-9AA4-A1ABF85B1D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/>
              <a:t>Ver</a:t>
            </a:r>
            <a:r>
              <a:rPr lang="ko-KR" altLang="en-US" dirty="0"/>
              <a:t> </a:t>
            </a:r>
            <a:r>
              <a:rPr lang="en-US" altLang="ko-KR" dirty="0" smtClean="0"/>
              <a:t>1.3.1</a:t>
            </a:r>
            <a:endParaRPr lang="en-US" altLang="ko-KR" dirty="0"/>
          </a:p>
        </p:txBody>
      </p:sp>
      <p:pic>
        <p:nvPicPr>
          <p:cNvPr id="5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2447E7BA-159A-4E7A-80C4-5CDD2FC6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93" y="5300448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67D9B3B-A2CF-4E56-ACF3-9C0432A8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70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75162A7-FF29-4435-B9B3-890A89F5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EA2C0FE-C70D-45B5-941A-7ABE322CF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1: </a:t>
            </a:r>
            <a:r>
              <a:rPr lang="ko-KR" altLang="en-US" dirty="0"/>
              <a:t>전문 학술지 논문</a:t>
            </a:r>
            <a:endParaRPr lang="en-US" altLang="ko-KR" dirty="0"/>
          </a:p>
          <a:p>
            <a:pPr lvl="1"/>
            <a:r>
              <a:rPr lang="en-US" altLang="ko-KR" dirty="0"/>
              <a:t>1-1: SCI (</a:t>
            </a:r>
            <a:r>
              <a:rPr lang="ko-KR" altLang="en-US" dirty="0"/>
              <a:t>자동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SCI </a:t>
            </a:r>
            <a:r>
              <a:rPr lang="ko-KR" altLang="en-US" dirty="0"/>
              <a:t>논문들</a:t>
            </a:r>
            <a:endParaRPr lang="en-US" altLang="ko-KR" dirty="0"/>
          </a:p>
          <a:p>
            <a:pPr lvl="2"/>
            <a:r>
              <a:rPr lang="en-US" altLang="ko-KR" dirty="0"/>
              <a:t>SCI</a:t>
            </a:r>
            <a:r>
              <a:rPr lang="ko-KR" altLang="en-US" dirty="0"/>
              <a:t> 저널</a:t>
            </a:r>
            <a:r>
              <a:rPr lang="en-US" altLang="ko-KR" dirty="0"/>
              <a:t>List</a:t>
            </a:r>
          </a:p>
          <a:p>
            <a:pPr lvl="1"/>
            <a:r>
              <a:rPr lang="en-US" altLang="ko-KR" dirty="0"/>
              <a:t>1-2:  </a:t>
            </a:r>
            <a:r>
              <a:rPr lang="ko-KR" altLang="en-US" dirty="0"/>
              <a:t>비</a:t>
            </a:r>
            <a:r>
              <a:rPr lang="en-US" altLang="ko-KR" dirty="0"/>
              <a:t>SCI, DOI</a:t>
            </a:r>
            <a:r>
              <a:rPr lang="ko-KR" altLang="en-US" dirty="0"/>
              <a:t>없음 </a:t>
            </a:r>
            <a:r>
              <a:rPr lang="en-US" altLang="ko-KR" dirty="0"/>
              <a:t>(</a:t>
            </a:r>
            <a:r>
              <a:rPr lang="ko-KR" altLang="en-US" dirty="0"/>
              <a:t>수동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양식 </a:t>
            </a:r>
            <a:r>
              <a:rPr lang="en-US" altLang="ko-KR" dirty="0"/>
              <a:t>2: </a:t>
            </a:r>
            <a:r>
              <a:rPr lang="ko-KR" altLang="en-US" dirty="0"/>
              <a:t>전문 </a:t>
            </a:r>
            <a:r>
              <a:rPr lang="ko-KR" altLang="en-US" dirty="0" err="1"/>
              <a:t>학술저서</a:t>
            </a:r>
            <a:r>
              <a:rPr lang="en-US" altLang="ko-KR" dirty="0"/>
              <a:t>, </a:t>
            </a:r>
            <a:r>
              <a:rPr lang="ko-KR" altLang="en-US" dirty="0"/>
              <a:t>역서</a:t>
            </a:r>
            <a:r>
              <a:rPr lang="en-US" altLang="ko-KR" dirty="0"/>
              <a:t>, </a:t>
            </a:r>
            <a:r>
              <a:rPr lang="ko-KR" altLang="en-US" dirty="0"/>
              <a:t>편저 </a:t>
            </a:r>
            <a:endParaRPr lang="en-US" altLang="ko-KR" dirty="0"/>
          </a:p>
          <a:p>
            <a:r>
              <a:rPr lang="ko-KR" altLang="en-US" dirty="0"/>
              <a:t>양식 </a:t>
            </a:r>
            <a:r>
              <a:rPr lang="en-US" altLang="ko-KR" dirty="0"/>
              <a:t>3: </a:t>
            </a:r>
            <a:r>
              <a:rPr lang="ko-KR" altLang="en-US" dirty="0"/>
              <a:t>학술지 편집활동</a:t>
            </a:r>
            <a:endParaRPr lang="en-US" altLang="ko-KR" dirty="0"/>
          </a:p>
          <a:p>
            <a:r>
              <a:rPr lang="ko-KR" altLang="en-US" dirty="0"/>
              <a:t>양식 </a:t>
            </a:r>
            <a:r>
              <a:rPr lang="en-US" altLang="ko-KR" dirty="0"/>
              <a:t>4</a:t>
            </a:r>
          </a:p>
          <a:p>
            <a:pPr lvl="1"/>
            <a:r>
              <a:rPr lang="en-US" altLang="ko-KR" dirty="0"/>
              <a:t>4-1: </a:t>
            </a:r>
            <a:r>
              <a:rPr lang="ko-KR" altLang="en-US" dirty="0"/>
              <a:t>학회활동</a:t>
            </a:r>
            <a:endParaRPr lang="en-US" altLang="ko-KR" dirty="0"/>
          </a:p>
          <a:p>
            <a:pPr lvl="1"/>
            <a:r>
              <a:rPr lang="en-US" altLang="ko-KR" dirty="0"/>
              <a:t>4-2:</a:t>
            </a:r>
            <a:r>
              <a:rPr lang="ko-KR" altLang="en-US" dirty="0"/>
              <a:t> 소속대학 내 활동</a:t>
            </a:r>
            <a:endParaRPr lang="en-US" altLang="ko-KR" dirty="0"/>
          </a:p>
          <a:p>
            <a:r>
              <a:rPr lang="ko-KR" altLang="en-US" dirty="0"/>
              <a:t>심사항목 및 배점기준</a:t>
            </a:r>
            <a:endParaRPr lang="en-US" altLang="ko-KR" dirty="0"/>
          </a:p>
        </p:txBody>
      </p:sp>
      <p:pic>
        <p:nvPicPr>
          <p:cNvPr id="4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8C58FF0C-5A4B-4ED9-8722-CF464556A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C8A5554-F5CA-4513-B9AC-198C0E3B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847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75162A7-FF29-4435-B9B3-890A89F5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정보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EA2C0FE-C70D-45B5-941A-7ABE322CF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936299"/>
            <a:ext cx="5486400" cy="5596848"/>
          </a:xfrm>
        </p:spPr>
        <p:txBody>
          <a:bodyPr anchor="t">
            <a:normAutofit/>
          </a:bodyPr>
          <a:lstStyle/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sz="1800" dirty="0"/>
              <a:t>사용할 논문들 </a:t>
            </a:r>
            <a:r>
              <a:rPr lang="en-US" altLang="ko-KR" sz="1800" dirty="0"/>
              <a:t>DOI </a:t>
            </a:r>
          </a:p>
          <a:p>
            <a:pPr lvl="1"/>
            <a:r>
              <a:rPr lang="en-US" altLang="ko-KR" sz="1600" dirty="0" err="1"/>
              <a:t>Pubmed</a:t>
            </a:r>
            <a:r>
              <a:rPr lang="en-US" altLang="ko-KR" sz="1600" dirty="0"/>
              <a:t>, Web of Science, </a:t>
            </a:r>
            <a:r>
              <a:rPr lang="ko-KR" altLang="en-US" sz="1600" dirty="0"/>
              <a:t>각 저널 사이트에서 검색</a:t>
            </a:r>
            <a:endParaRPr lang="en-US" altLang="ko-KR" sz="1600" dirty="0"/>
          </a:p>
          <a:p>
            <a:pPr lvl="1"/>
            <a:r>
              <a:rPr lang="en-US" altLang="ko-KR" sz="1400" dirty="0"/>
              <a:t>(</a:t>
            </a:r>
            <a:r>
              <a:rPr lang="ko-KR" altLang="en-US" sz="1400" dirty="0"/>
              <a:t>저널</a:t>
            </a:r>
            <a:r>
              <a:rPr lang="en-US" altLang="ko-KR" sz="1400" dirty="0"/>
              <a:t>/</a:t>
            </a:r>
            <a:r>
              <a:rPr lang="ko-KR" altLang="en-US" sz="1400" dirty="0"/>
              <a:t>연도에 따라 </a:t>
            </a:r>
            <a:r>
              <a:rPr lang="en-US" altLang="ko-KR" sz="1400" dirty="0"/>
              <a:t>DOI</a:t>
            </a:r>
            <a:r>
              <a:rPr lang="ko-KR" altLang="en-US" sz="1400" dirty="0"/>
              <a:t>없는 논문들은 </a:t>
            </a:r>
            <a:r>
              <a:rPr lang="en-US" altLang="ko-KR" sz="1400" dirty="0"/>
              <a:t>‘</a:t>
            </a:r>
            <a:r>
              <a:rPr lang="ko-KR" altLang="en-US" sz="1400" dirty="0"/>
              <a:t>양식</a:t>
            </a:r>
            <a:r>
              <a:rPr lang="en-US" altLang="ko-KR" sz="1400" dirty="0"/>
              <a:t>1-2’ </a:t>
            </a:r>
            <a:r>
              <a:rPr lang="ko-KR" altLang="en-US" sz="1400" dirty="0"/>
              <a:t>시트 사용</a:t>
            </a:r>
            <a:r>
              <a:rPr lang="en-US" altLang="ko-KR" sz="1400" dirty="0"/>
              <a:t>)</a:t>
            </a:r>
            <a:endParaRPr lang="en-US" altLang="ko-KR" sz="1600" dirty="0"/>
          </a:p>
        </p:txBody>
      </p:sp>
      <p:pic>
        <p:nvPicPr>
          <p:cNvPr id="4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8C58FF0C-5A4B-4ED9-8722-CF464556A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54351263-25EB-4287-8528-DF259D891917}"/>
              </a:ext>
            </a:extLst>
          </p:cNvPr>
          <p:cNvGrpSpPr/>
          <p:nvPr/>
        </p:nvGrpSpPr>
        <p:grpSpPr>
          <a:xfrm>
            <a:off x="3166215" y="872635"/>
            <a:ext cx="5510193" cy="4232952"/>
            <a:chOff x="827809" y="155257"/>
            <a:chExt cx="7848600" cy="6029325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xmlns="" id="{50C86BE0-5ED1-4F12-A5B9-093CD9203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809" y="155257"/>
              <a:ext cx="7848600" cy="6029325"/>
            </a:xfrm>
            <a:prstGeom prst="rect">
              <a:avLst/>
            </a:prstGeom>
          </p:spPr>
        </p:pic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xmlns="" id="{91D231DE-556C-413D-A41B-1B91C29DD245}"/>
                </a:ext>
              </a:extLst>
            </p:cNvPr>
            <p:cNvSpPr/>
            <p:nvPr/>
          </p:nvSpPr>
          <p:spPr>
            <a:xfrm>
              <a:off x="1628376" y="5466540"/>
              <a:ext cx="2021603" cy="19950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E8AA2677-C744-420C-B9F8-02D1DF4F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704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999CF1B8-D86A-4546-BC04-EE44ED572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276" y="744754"/>
            <a:ext cx="6063237" cy="438483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5004" y="5232510"/>
            <a:ext cx="5486400" cy="1412748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dirty="0"/>
              <a:t>Web of Science (WOS) </a:t>
            </a:r>
            <a:r>
              <a:rPr lang="ko-KR" altLang="en-US" dirty="0"/>
              <a:t>로그인합니다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>
                <a:hlinkClick r:id="rId3"/>
              </a:rPr>
              <a:t>http://webofknowledge.com/wos</a:t>
            </a:r>
            <a:endParaRPr lang="en-US" altLang="ko-KR" dirty="0"/>
          </a:p>
          <a:p>
            <a:pPr lvl="1"/>
            <a:r>
              <a:rPr lang="en-US" altLang="ko-KR" dirty="0"/>
              <a:t>ID: namok@kams.or.kr</a:t>
            </a:r>
          </a:p>
          <a:p>
            <a:pPr lvl="1"/>
            <a:r>
              <a:rPr lang="en-US" altLang="ko-KR" dirty="0"/>
              <a:t>PW: </a:t>
            </a:r>
            <a:r>
              <a:rPr lang="ko-KR" altLang="en-US" dirty="0"/>
              <a:t>한림원</a:t>
            </a:r>
            <a:r>
              <a:rPr lang="en-US" altLang="ko-KR" dirty="0"/>
              <a:t>1!! </a:t>
            </a:r>
            <a:r>
              <a:rPr lang="en-US" altLang="ko-KR"/>
              <a:t>(gksfladnjs1!!)</a:t>
            </a:r>
            <a:endParaRPr lang="en-US" altLang="ko-KR" dirty="0"/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23677BAE-AB0A-4174-B2C1-0ED2590A0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17E50D5D-AEC9-45F4-A34C-D94277518FC2}"/>
              </a:ext>
            </a:extLst>
          </p:cNvPr>
          <p:cNvSpPr/>
          <p:nvPr/>
        </p:nvSpPr>
        <p:spPr>
          <a:xfrm>
            <a:off x="3905668" y="2196908"/>
            <a:ext cx="1735235" cy="11415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950CB084-9559-479D-AE81-91D1C3F497EC}"/>
              </a:ext>
            </a:extLst>
          </p:cNvPr>
          <p:cNvSpPr/>
          <p:nvPr/>
        </p:nvSpPr>
        <p:spPr>
          <a:xfrm>
            <a:off x="3499165" y="2109921"/>
            <a:ext cx="482668" cy="447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4893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592F5DA-FA0B-4E19-8E2B-36A3D4C7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EB4C4C1C-0B50-4776-A327-A2EFDA49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9621FEE8-FF80-419F-8856-F212AD09E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2" y="4244196"/>
            <a:ext cx="5486400" cy="1991051"/>
          </a:xfrm>
        </p:spPr>
        <p:txBody>
          <a:bodyPr anchor="t">
            <a:normAutofit/>
          </a:bodyPr>
          <a:lstStyle/>
          <a:p>
            <a:pPr marL="447675" indent="-447675">
              <a:buFont typeface="Wingdings" panose="05000000000000000000" pitchFamily="2" charset="2"/>
              <a:buChar char="v"/>
            </a:pPr>
            <a:r>
              <a:rPr lang="en-US" altLang="ko-KR" dirty="0"/>
              <a:t>2021.7.7</a:t>
            </a:r>
            <a:r>
              <a:rPr lang="ko-KR" altLang="en-US" dirty="0"/>
              <a:t>부터 </a:t>
            </a:r>
            <a:r>
              <a:rPr lang="en-US" altLang="ko-KR" dirty="0"/>
              <a:t>Clarivate </a:t>
            </a:r>
            <a:r>
              <a:rPr lang="ko-KR" altLang="en-US" dirty="0"/>
              <a:t>사이트가 개선되었으나 아직 모든 기능 업데이트를 마치지 않아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이전 버전 </a:t>
            </a:r>
            <a:r>
              <a:rPr lang="en-US" altLang="ko-KR" dirty="0"/>
              <a:t>(Classic) </a:t>
            </a:r>
            <a:r>
              <a:rPr lang="ko-KR" altLang="en-US" dirty="0"/>
              <a:t>을 사용함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/>
              <a:t>“</a:t>
            </a:r>
            <a:r>
              <a:rPr lang="ko-KR" altLang="en-US" dirty="0"/>
              <a:t>제품</a:t>
            </a:r>
            <a:r>
              <a:rPr lang="en-US" altLang="ko-KR" dirty="0"/>
              <a:t>” </a:t>
            </a:r>
            <a:r>
              <a:rPr lang="ko-KR" altLang="en-US" dirty="0"/>
              <a:t>클릭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/>
              <a:t>“Web of Science (Classic)”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02E03518-317A-4669-9AA0-D9090FDF24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805"/>
          <a:stretch/>
        </p:blipFill>
        <p:spPr>
          <a:xfrm>
            <a:off x="2903730" y="762761"/>
            <a:ext cx="5722684" cy="3276385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2449F831-0CC0-4542-A1AA-2BBC2AC293FE}"/>
              </a:ext>
            </a:extLst>
          </p:cNvPr>
          <p:cNvSpPr/>
          <p:nvPr/>
        </p:nvSpPr>
        <p:spPr>
          <a:xfrm>
            <a:off x="8533665" y="635566"/>
            <a:ext cx="482668" cy="447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2709C9D4-4331-40E6-A83D-B2706858A112}"/>
              </a:ext>
            </a:extLst>
          </p:cNvPr>
          <p:cNvSpPr/>
          <p:nvPr/>
        </p:nvSpPr>
        <p:spPr>
          <a:xfrm>
            <a:off x="7277830" y="1059378"/>
            <a:ext cx="813748" cy="1510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xmlns="" id="{F0B7B375-3D9D-4363-91C4-1E765EE020AF}"/>
              </a:ext>
            </a:extLst>
          </p:cNvPr>
          <p:cNvSpPr/>
          <p:nvPr/>
        </p:nvSpPr>
        <p:spPr>
          <a:xfrm>
            <a:off x="8108830" y="720339"/>
            <a:ext cx="406874" cy="1920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50741A04-BD1C-4DB9-8483-1A555709977C}"/>
              </a:ext>
            </a:extLst>
          </p:cNvPr>
          <p:cNvSpPr/>
          <p:nvPr/>
        </p:nvSpPr>
        <p:spPr>
          <a:xfrm>
            <a:off x="8021315" y="9541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6135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4258100"/>
            <a:ext cx="5486400" cy="1726647"/>
          </a:xfrm>
        </p:spPr>
        <p:txBody>
          <a:bodyPr anchor="t">
            <a:normAutofit fontScale="625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altLang="ko-KR" dirty="0"/>
              <a:t>“</a:t>
            </a:r>
            <a:r>
              <a:rPr lang="ko-KR" altLang="en-US" dirty="0"/>
              <a:t>기본 검색</a:t>
            </a:r>
            <a:r>
              <a:rPr lang="en-US" altLang="ko-KR" dirty="0"/>
              <a:t>”</a:t>
            </a:r>
            <a:r>
              <a:rPr lang="ko-KR" altLang="en-US" dirty="0"/>
              <a:t>에서 이름 검색합니다</a:t>
            </a:r>
            <a:r>
              <a:rPr lang="en-US" altLang="ko-KR" dirty="0"/>
              <a:t>.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성은 모두</a:t>
            </a:r>
            <a:r>
              <a:rPr lang="en-US" altLang="ko-KR" dirty="0"/>
              <a:t>, </a:t>
            </a:r>
            <a:r>
              <a:rPr lang="ko-KR" altLang="en-US" dirty="0"/>
              <a:t>이름은 이니셜로 검색</a:t>
            </a:r>
            <a:r>
              <a:rPr lang="en-US" altLang="ko-KR" dirty="0">
                <a:sym typeface="Wingdings" panose="05000000000000000000" pitchFamily="2" charset="2"/>
              </a:rPr>
              <a:t> (</a:t>
            </a:r>
            <a:r>
              <a:rPr lang="ko-KR" altLang="en-US" dirty="0">
                <a:sym typeface="Wingdings" panose="05000000000000000000" pitchFamily="2" charset="2"/>
              </a:rPr>
              <a:t>띄어쓰기 주의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ko-KR" altLang="en-US" dirty="0">
                <a:sym typeface="Wingdings" panose="05000000000000000000" pitchFamily="2" charset="2"/>
              </a:rPr>
              <a:t>예</a:t>
            </a:r>
            <a:r>
              <a:rPr lang="en-US" altLang="ko-KR" dirty="0">
                <a:sym typeface="Wingdings" panose="05000000000000000000" pitchFamily="2" charset="2"/>
              </a:rPr>
              <a:t>) Hong </a:t>
            </a:r>
            <a:r>
              <a:rPr lang="en-US" altLang="ko-KR" dirty="0" err="1">
                <a:sym typeface="Wingdings" panose="05000000000000000000" pitchFamily="2" charset="2"/>
              </a:rPr>
              <a:t>Kildong</a:t>
            </a:r>
            <a:r>
              <a:rPr lang="en-US" altLang="ko-KR" dirty="0">
                <a:sym typeface="Wingdings" panose="05000000000000000000" pitchFamily="2" charset="2"/>
              </a:rPr>
              <a:t>  Hong K*</a:t>
            </a: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ko-KR" altLang="en-US" dirty="0"/>
              <a:t>예</a:t>
            </a:r>
            <a:r>
              <a:rPr lang="en-US" altLang="ko-KR" dirty="0"/>
              <a:t>) Hong </a:t>
            </a:r>
            <a:r>
              <a:rPr lang="en-US" altLang="ko-KR" dirty="0" err="1"/>
              <a:t>Kil</a:t>
            </a:r>
            <a:r>
              <a:rPr lang="en-US" altLang="ko-KR" dirty="0"/>
              <a:t> Dong, Hong </a:t>
            </a:r>
            <a:r>
              <a:rPr lang="en-US" altLang="ko-KR" dirty="0" err="1"/>
              <a:t>Kil</a:t>
            </a:r>
            <a:r>
              <a:rPr lang="en-US" altLang="ko-KR" dirty="0"/>
              <a:t>-Dong </a:t>
            </a:r>
            <a:r>
              <a:rPr lang="en-US" altLang="ko-KR" dirty="0">
                <a:sym typeface="Wingdings" panose="05000000000000000000" pitchFamily="2" charset="2"/>
              </a:rPr>
              <a:t>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Hong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K*D*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ko-KR" altLang="en-US" dirty="0"/>
              <a:t>구분이 </a:t>
            </a:r>
            <a:r>
              <a:rPr lang="en-US" altLang="ko-KR" dirty="0"/>
              <a:t>“</a:t>
            </a:r>
            <a:r>
              <a:rPr lang="ko-KR" altLang="en-US" dirty="0"/>
              <a:t>저자</a:t>
            </a:r>
            <a:r>
              <a:rPr lang="en-US" altLang="ko-KR" dirty="0"/>
              <a:t>”</a:t>
            </a:r>
            <a:r>
              <a:rPr lang="ko-KR" altLang="en-US" dirty="0"/>
              <a:t>인지 확인합니다</a:t>
            </a:r>
            <a:r>
              <a:rPr lang="en-US" altLang="ko-KR" dirty="0"/>
              <a:t>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altLang="ko-KR" dirty="0"/>
              <a:t>“</a:t>
            </a:r>
            <a:r>
              <a:rPr lang="ko-KR" altLang="en-US" dirty="0"/>
              <a:t>추가설정</a:t>
            </a:r>
            <a:r>
              <a:rPr lang="en-US" altLang="ko-KR" dirty="0"/>
              <a:t>”</a:t>
            </a:r>
            <a:r>
              <a:rPr lang="ko-KR" altLang="en-US" dirty="0"/>
              <a:t>을 누른 후 체크박스를 모두 체크하고 </a:t>
            </a:r>
            <a:r>
              <a:rPr lang="ko-KR" altLang="en-US" u="sng" dirty="0"/>
              <a:t>검색</a:t>
            </a:r>
            <a:r>
              <a:rPr lang="ko-KR" altLang="en-US" dirty="0"/>
              <a:t>을 시행합니다</a:t>
            </a:r>
            <a:r>
              <a:rPr lang="en-US" altLang="ko-KR" dirty="0"/>
              <a:t>.</a:t>
            </a:r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23677BAE-AB0A-4174-B2C1-0ED2590A0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615B1FD7-D32E-4CE9-83E4-D9F02885DF8C}"/>
              </a:ext>
            </a:extLst>
          </p:cNvPr>
          <p:cNvGrpSpPr/>
          <p:nvPr/>
        </p:nvGrpSpPr>
        <p:grpSpPr>
          <a:xfrm>
            <a:off x="2444401" y="805013"/>
            <a:ext cx="6221926" cy="3357553"/>
            <a:chOff x="2444401" y="805013"/>
            <a:chExt cx="6221926" cy="3357553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xmlns="" id="{C862172E-7698-4E3B-AF09-530FC5634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1126" y="805013"/>
              <a:ext cx="5915201" cy="3324730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xmlns="" id="{BA44E869-6C65-42FD-9DEC-6B7E57F2EEA4}"/>
                </a:ext>
              </a:extLst>
            </p:cNvPr>
            <p:cNvGrpSpPr/>
            <p:nvPr/>
          </p:nvGrpSpPr>
          <p:grpSpPr>
            <a:xfrm>
              <a:off x="2751127" y="2040605"/>
              <a:ext cx="4446054" cy="2121961"/>
              <a:chOff x="2751127" y="2040605"/>
              <a:chExt cx="4446054" cy="2121961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xmlns="" id="{2DCF77A2-5599-4181-8F5D-FD249E6D021A}"/>
                  </a:ext>
                </a:extLst>
              </p:cNvPr>
              <p:cNvGrpSpPr/>
              <p:nvPr/>
            </p:nvGrpSpPr>
            <p:grpSpPr>
              <a:xfrm>
                <a:off x="2790644" y="2040605"/>
                <a:ext cx="4406537" cy="295163"/>
                <a:chOff x="121783" y="3569160"/>
                <a:chExt cx="6553337" cy="438961"/>
              </a:xfrm>
            </p:grpSpPr>
            <p:sp>
              <p:nvSpPr>
                <p:cNvPr id="8" name="사각형: 둥근 모서리 7">
                  <a:extLst>
                    <a:ext uri="{FF2B5EF4-FFF2-40B4-BE49-F238E27FC236}">
                      <a16:creationId xmlns:a16="http://schemas.microsoft.com/office/drawing/2014/main" xmlns="" id="{9AC57385-75B9-44B7-A59D-D34F692ECDB1}"/>
                    </a:ext>
                  </a:extLst>
                </p:cNvPr>
                <p:cNvSpPr/>
                <p:nvPr/>
              </p:nvSpPr>
              <p:spPr>
                <a:xfrm>
                  <a:off x="121783" y="3569161"/>
                  <a:ext cx="1181100" cy="438960"/>
                </a:xfrm>
                <a:prstGeom prst="round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xmlns="" id="{D1B06916-5051-43E4-85AE-DA4988D6EB33}"/>
                    </a:ext>
                  </a:extLst>
                </p:cNvPr>
                <p:cNvSpPr/>
                <p:nvPr/>
              </p:nvSpPr>
              <p:spPr>
                <a:xfrm>
                  <a:off x="4310616" y="3569160"/>
                  <a:ext cx="2364504" cy="438960"/>
                </a:xfrm>
                <a:prstGeom prst="round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xmlns="" id="{8EF8B9CE-3652-46A5-95FA-E90334641DDD}"/>
                  </a:ext>
                </a:extLst>
              </p:cNvPr>
              <p:cNvSpPr/>
              <p:nvPr/>
            </p:nvSpPr>
            <p:spPr>
              <a:xfrm>
                <a:off x="2751127" y="2897640"/>
                <a:ext cx="1970998" cy="126492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B6FFF348-B12B-4907-B9B9-82442E4FC6FD}"/>
                </a:ext>
              </a:extLst>
            </p:cNvPr>
            <p:cNvSpPr/>
            <p:nvPr/>
          </p:nvSpPr>
          <p:spPr>
            <a:xfrm>
              <a:off x="2458048" y="1982144"/>
              <a:ext cx="482668" cy="4476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</a:rPr>
                <a:t>①</a:t>
              </a:r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8469AACE-8181-47E9-A3C2-0F02A9D9E82B}"/>
                </a:ext>
              </a:extLst>
            </p:cNvPr>
            <p:cNvSpPr/>
            <p:nvPr/>
          </p:nvSpPr>
          <p:spPr>
            <a:xfrm>
              <a:off x="5269493" y="1954850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</a:rPr>
                <a:t>②</a:t>
              </a:r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AF333125-2C07-4ACA-9401-1A3193032564}"/>
                </a:ext>
              </a:extLst>
            </p:cNvPr>
            <p:cNvSpPr/>
            <p:nvPr/>
          </p:nvSpPr>
          <p:spPr>
            <a:xfrm>
              <a:off x="2444401" y="293748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</a:rPr>
                <a:t>③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696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B8E989EE-7BA1-40FD-8248-E51267315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172"/>
          <a:stretch/>
        </p:blipFill>
        <p:spPr>
          <a:xfrm>
            <a:off x="2754846" y="897742"/>
            <a:ext cx="5966074" cy="2022879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4763069"/>
            <a:ext cx="5486400" cy="1221679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dirty="0">
                <a:sym typeface="Wingdings" panose="05000000000000000000" pitchFamily="2" charset="2"/>
              </a:rPr>
              <a:t>총 결과 수를 확인합니다</a:t>
            </a:r>
            <a:r>
              <a:rPr lang="en-US" altLang="ko-KR" dirty="0">
                <a:sym typeface="Wingdings" panose="05000000000000000000" pitchFamily="2" charset="2"/>
              </a:rPr>
              <a:t>. (</a:t>
            </a:r>
            <a:r>
              <a:rPr lang="ko-KR" altLang="en-US" dirty="0">
                <a:sym typeface="Wingdings" panose="05000000000000000000" pitchFamily="2" charset="2"/>
              </a:rPr>
              <a:t>예</a:t>
            </a:r>
            <a:r>
              <a:rPr lang="en-US" altLang="ko-KR" dirty="0">
                <a:sym typeface="Wingdings" panose="05000000000000000000" pitchFamily="2" charset="2"/>
              </a:rPr>
              <a:t>: 6,215</a:t>
            </a:r>
            <a:r>
              <a:rPr lang="ko-KR" altLang="en-US" dirty="0">
                <a:sym typeface="Wingdings" panose="05000000000000000000" pitchFamily="2" charset="2"/>
              </a:rPr>
              <a:t>편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>
                <a:sym typeface="Wingdings" panose="05000000000000000000" pitchFamily="2" charset="2"/>
              </a:rPr>
              <a:t>“</a:t>
            </a:r>
            <a:r>
              <a:rPr lang="ko-KR" altLang="en-US" dirty="0">
                <a:sym typeface="Wingdings" panose="05000000000000000000" pitchFamily="2" charset="2"/>
              </a:rPr>
              <a:t>확장된 연구기관명</a:t>
            </a:r>
            <a:r>
              <a:rPr lang="en-US" altLang="ko-KR" dirty="0">
                <a:sym typeface="Wingdings" panose="05000000000000000000" pitchFamily="2" charset="2"/>
              </a:rPr>
              <a:t>”</a:t>
            </a:r>
            <a:r>
              <a:rPr lang="ko-KR" altLang="en-US" dirty="0">
                <a:sym typeface="Wingdings" panose="05000000000000000000" pitchFamily="2" charset="2"/>
              </a:rPr>
              <a:t>에서 </a:t>
            </a:r>
            <a:r>
              <a:rPr lang="en-US" altLang="ko-KR" dirty="0">
                <a:sym typeface="Wingdings" panose="05000000000000000000" pitchFamily="2" charset="2"/>
              </a:rPr>
              <a:t>“</a:t>
            </a:r>
            <a:r>
              <a:rPr lang="ko-KR" altLang="en-US" dirty="0">
                <a:sym typeface="Wingdings" panose="05000000000000000000" pitchFamily="2" charset="2"/>
              </a:rPr>
              <a:t>추가 옵션</a:t>
            </a:r>
            <a:r>
              <a:rPr lang="en-US" altLang="ko-KR" dirty="0">
                <a:sym typeface="Wingdings" panose="05000000000000000000" pitchFamily="2" charset="2"/>
              </a:rPr>
              <a:t>/</a:t>
            </a:r>
            <a:r>
              <a:rPr lang="ko-KR" altLang="en-US" dirty="0">
                <a:sym typeface="Wingdings" panose="05000000000000000000" pitchFamily="2" charset="2"/>
              </a:rPr>
              <a:t>값</a:t>
            </a:r>
            <a:r>
              <a:rPr lang="en-US" altLang="ko-KR" dirty="0">
                <a:sym typeface="Wingdings" panose="05000000000000000000" pitchFamily="2" charset="2"/>
              </a:rPr>
              <a:t>…” </a:t>
            </a:r>
            <a:r>
              <a:rPr lang="ko-KR" altLang="en-US" dirty="0">
                <a:sym typeface="Wingdings" panose="05000000000000000000" pitchFamily="2" charset="2"/>
              </a:rPr>
              <a:t>을 클릭합니다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729953F-74AE-4D17-AA5F-23A564936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E1678DFE-1436-4FB1-9606-87C0813B3E36}"/>
              </a:ext>
            </a:extLst>
          </p:cNvPr>
          <p:cNvSpPr/>
          <p:nvPr/>
        </p:nvSpPr>
        <p:spPr>
          <a:xfrm>
            <a:off x="2791954" y="1425444"/>
            <a:ext cx="1070362" cy="3252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B97FF4FC-35EB-4382-9040-AB80A097E8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601"/>
          <a:stretch/>
        </p:blipFill>
        <p:spPr>
          <a:xfrm>
            <a:off x="2754846" y="3299245"/>
            <a:ext cx="5966074" cy="1276270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D017FF77-4D27-4A61-825A-382747E6275F}"/>
              </a:ext>
            </a:extLst>
          </p:cNvPr>
          <p:cNvSpPr/>
          <p:nvPr/>
        </p:nvSpPr>
        <p:spPr>
          <a:xfrm>
            <a:off x="2754846" y="3285687"/>
            <a:ext cx="1230300" cy="11771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20277839-7428-4BB9-8F5D-E58C5EF64C9E}"/>
              </a:ext>
            </a:extLst>
          </p:cNvPr>
          <p:cNvSpPr/>
          <p:nvPr/>
        </p:nvSpPr>
        <p:spPr>
          <a:xfrm>
            <a:off x="2465368" y="1379026"/>
            <a:ext cx="482668" cy="447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E0D6D63B-C83E-42F2-8FCD-595C1325AA96}"/>
              </a:ext>
            </a:extLst>
          </p:cNvPr>
          <p:cNvSpPr/>
          <p:nvPr/>
        </p:nvSpPr>
        <p:spPr>
          <a:xfrm>
            <a:off x="2443377" y="332956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766A7D08-7D04-46C9-BBB5-A79747CB6126}"/>
              </a:ext>
            </a:extLst>
          </p:cNvPr>
          <p:cNvSpPr txBox="1">
            <a:spLocks/>
          </p:cNvSpPr>
          <p:nvPr/>
        </p:nvSpPr>
        <p:spPr>
          <a:xfrm>
            <a:off x="5455308" y="3103124"/>
            <a:ext cx="565149" cy="365125"/>
          </a:xfrm>
          <a:prstGeom prst="rect">
            <a:avLst/>
          </a:prstGeom>
        </p:spPr>
        <p:txBody>
          <a:bodyPr vert="eaVert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1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7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6458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E5211BB-BA24-47C3-BB7B-17EEC1C8F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846" y="873252"/>
            <a:ext cx="5979721" cy="275804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4763069"/>
            <a:ext cx="5486400" cy="1221679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dirty="0">
                <a:sym typeface="Wingdings" panose="05000000000000000000" pitchFamily="2" charset="2"/>
              </a:rPr>
              <a:t>본인이 해당하는 </a:t>
            </a:r>
            <a:r>
              <a:rPr lang="ko-KR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모든</a:t>
            </a:r>
            <a:r>
              <a:rPr lang="ko-KR" altLang="en-US" dirty="0">
                <a:sym typeface="Wingdings" panose="05000000000000000000" pitchFamily="2" charset="2"/>
              </a:rPr>
              <a:t> 기관명에 체크하고 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dirty="0">
                <a:sym typeface="Wingdings" panose="05000000000000000000" pitchFamily="2" charset="2"/>
              </a:rPr>
              <a:t>“</a:t>
            </a:r>
            <a:r>
              <a:rPr lang="ko-KR" altLang="en-US" dirty="0">
                <a:sym typeface="Wingdings" panose="05000000000000000000" pitchFamily="2" charset="2"/>
              </a:rPr>
              <a:t>범위 재설정</a:t>
            </a:r>
            <a:r>
              <a:rPr lang="en-US" altLang="ko-KR" dirty="0">
                <a:sym typeface="Wingdings" panose="05000000000000000000" pitchFamily="2" charset="2"/>
              </a:rPr>
              <a:t>”</a:t>
            </a:r>
            <a:r>
              <a:rPr lang="ko-KR" altLang="en-US" dirty="0">
                <a:sym typeface="Wingdings" panose="05000000000000000000" pitchFamily="2" charset="2"/>
              </a:rPr>
              <a:t>을 클릭합니다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ko-KR" altLang="en-US" dirty="0">
                <a:sym typeface="Wingdings" panose="05000000000000000000" pitchFamily="2" charset="2"/>
              </a:rPr>
              <a:t>최대한 범위를 좁힐 수 있도록 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729953F-74AE-4D17-AA5F-23A564936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E1678DFE-1436-4FB1-9606-87C0813B3E36}"/>
              </a:ext>
            </a:extLst>
          </p:cNvPr>
          <p:cNvSpPr/>
          <p:nvPr/>
        </p:nvSpPr>
        <p:spPr>
          <a:xfrm>
            <a:off x="3985145" y="1754198"/>
            <a:ext cx="4653887" cy="18770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D017FF77-4D27-4A61-825A-382747E6275F}"/>
              </a:ext>
            </a:extLst>
          </p:cNvPr>
          <p:cNvSpPr/>
          <p:nvPr/>
        </p:nvSpPr>
        <p:spPr>
          <a:xfrm>
            <a:off x="4722125" y="1361354"/>
            <a:ext cx="532263" cy="2763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7E3BB010-8ED2-4B36-9589-F30D94AEEB5C}"/>
              </a:ext>
            </a:extLst>
          </p:cNvPr>
          <p:cNvSpPr/>
          <p:nvPr/>
        </p:nvSpPr>
        <p:spPr>
          <a:xfrm>
            <a:off x="3648276" y="1901990"/>
            <a:ext cx="482668" cy="447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DC04BA5A-F9AB-4306-9608-BF1AD2ED50ED}"/>
              </a:ext>
            </a:extLst>
          </p:cNvPr>
          <p:cNvSpPr/>
          <p:nvPr/>
        </p:nvSpPr>
        <p:spPr>
          <a:xfrm>
            <a:off x="4394580" y="123887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438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4293291"/>
            <a:ext cx="5486400" cy="1691457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dirty="0">
                <a:sym typeface="Wingdings" panose="05000000000000000000" pitchFamily="2" charset="2"/>
              </a:rPr>
              <a:t>총 결과 수가 줄어든 것을 확인합니다</a:t>
            </a:r>
            <a:r>
              <a:rPr lang="en-US" altLang="ko-KR" dirty="0">
                <a:sym typeface="Wingdings" panose="05000000000000000000" pitchFamily="2" charset="2"/>
              </a:rPr>
              <a:t>. </a:t>
            </a:r>
            <a:br>
              <a:rPr lang="en-US" altLang="ko-KR" dirty="0">
                <a:sym typeface="Wingdings" panose="05000000000000000000" pitchFamily="2" charset="2"/>
              </a:rPr>
            </a:br>
            <a:r>
              <a:rPr lang="en-US" altLang="ko-KR" dirty="0">
                <a:sym typeface="Wingdings" panose="05000000000000000000" pitchFamily="2" charset="2"/>
              </a:rPr>
              <a:t>(</a:t>
            </a:r>
            <a:r>
              <a:rPr lang="ko-KR" altLang="en-US" dirty="0">
                <a:sym typeface="Wingdings" panose="05000000000000000000" pitchFamily="2" charset="2"/>
              </a:rPr>
              <a:t>예</a:t>
            </a:r>
            <a:r>
              <a:rPr lang="en-US" altLang="ko-KR" dirty="0">
                <a:sym typeface="Wingdings" panose="05000000000000000000" pitchFamily="2" charset="2"/>
              </a:rPr>
              <a:t>: 6,215  1,029</a:t>
            </a:r>
            <a:r>
              <a:rPr lang="ko-KR" altLang="en-US" dirty="0">
                <a:sym typeface="Wingdings" panose="05000000000000000000" pitchFamily="2" charset="2"/>
              </a:rPr>
              <a:t>편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>
                <a:sym typeface="Wingdings" panose="05000000000000000000" pitchFamily="2" charset="2"/>
              </a:rPr>
              <a:t>‘</a:t>
            </a:r>
            <a:r>
              <a:rPr lang="ko-KR" altLang="en-US" dirty="0">
                <a:sym typeface="Wingdings" panose="05000000000000000000" pitchFamily="2" charset="2"/>
              </a:rPr>
              <a:t>내보내기</a:t>
            </a:r>
            <a:r>
              <a:rPr lang="en-US" altLang="ko-KR" dirty="0">
                <a:sym typeface="Wingdings" panose="05000000000000000000" pitchFamily="2" charset="2"/>
              </a:rPr>
              <a:t>’ </a:t>
            </a:r>
            <a:r>
              <a:rPr lang="ko-KR" altLang="en-US" dirty="0">
                <a:sym typeface="Wingdings" panose="05000000000000000000" pitchFamily="2" charset="2"/>
              </a:rPr>
              <a:t>클릭합니다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>
                <a:sym typeface="Wingdings" panose="05000000000000000000" pitchFamily="2" charset="2"/>
              </a:rPr>
              <a:t>‘Fast 5k’  </a:t>
            </a:r>
            <a:r>
              <a:rPr lang="ko-KR" altLang="en-US" dirty="0">
                <a:sym typeface="Wingdings" panose="05000000000000000000" pitchFamily="2" charset="2"/>
              </a:rPr>
              <a:t>클릭합니다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25BA7E0C-8B2F-491F-82D4-130FC386BE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90" t="16484" r="12777" b="12635"/>
          <a:stretch/>
        </p:blipFill>
        <p:spPr>
          <a:xfrm>
            <a:off x="2791954" y="769742"/>
            <a:ext cx="5975217" cy="3169285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6BAC77AB-2A7F-4A58-8897-AD7371F8C589}"/>
              </a:ext>
            </a:extLst>
          </p:cNvPr>
          <p:cNvGrpSpPr/>
          <p:nvPr/>
        </p:nvGrpSpPr>
        <p:grpSpPr>
          <a:xfrm>
            <a:off x="4769694" y="1641535"/>
            <a:ext cx="676102" cy="1525384"/>
            <a:chOff x="4878878" y="1900844"/>
            <a:chExt cx="676102" cy="1525384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xmlns="" id="{B6E2CC58-BF85-4F29-8591-3892CD4EC1BA}"/>
                </a:ext>
              </a:extLst>
            </p:cNvPr>
            <p:cNvSpPr/>
            <p:nvPr/>
          </p:nvSpPr>
          <p:spPr>
            <a:xfrm>
              <a:off x="4878878" y="1900844"/>
              <a:ext cx="676102" cy="19950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xmlns="" id="{64F4D2D7-89E7-4F0A-B8C5-3FFA8912C475}"/>
                </a:ext>
              </a:extLst>
            </p:cNvPr>
            <p:cNvSpPr/>
            <p:nvPr/>
          </p:nvSpPr>
          <p:spPr>
            <a:xfrm>
              <a:off x="4878878" y="3226722"/>
              <a:ext cx="676102" cy="19950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729953F-74AE-4D17-AA5F-23A564936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E1678DFE-1436-4FB1-9606-87C0813B3E36}"/>
              </a:ext>
            </a:extLst>
          </p:cNvPr>
          <p:cNvSpPr/>
          <p:nvPr/>
        </p:nvSpPr>
        <p:spPr>
          <a:xfrm>
            <a:off x="2791954" y="1316263"/>
            <a:ext cx="1070362" cy="3252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42CA3F78-946A-4F5C-908E-38749679F220}"/>
              </a:ext>
            </a:extLst>
          </p:cNvPr>
          <p:cNvSpPr/>
          <p:nvPr/>
        </p:nvSpPr>
        <p:spPr>
          <a:xfrm>
            <a:off x="2458048" y="1258813"/>
            <a:ext cx="482668" cy="447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95F6FA94-C01E-4118-BD1E-0A5EC780BD69}"/>
              </a:ext>
            </a:extLst>
          </p:cNvPr>
          <p:cNvSpPr/>
          <p:nvPr/>
        </p:nvSpPr>
        <p:spPr>
          <a:xfrm>
            <a:off x="5310687" y="14064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375C0A6E-1D78-407B-98A1-C16CD540E489}"/>
              </a:ext>
            </a:extLst>
          </p:cNvPr>
          <p:cNvSpPr/>
          <p:nvPr/>
        </p:nvSpPr>
        <p:spPr>
          <a:xfrm>
            <a:off x="5310431" y="269182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217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82558002-4C13-41C5-929C-4BE8418A3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251" y="974241"/>
            <a:ext cx="3392718" cy="27243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4050776"/>
            <a:ext cx="5486400" cy="2223401"/>
          </a:xfrm>
        </p:spPr>
        <p:txBody>
          <a:bodyPr anchor="t"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레코드 숫자</a:t>
            </a:r>
            <a:r>
              <a:rPr lang="en-US" altLang="ko-KR" dirty="0"/>
              <a:t> </a:t>
            </a:r>
            <a:r>
              <a:rPr lang="ko-KR" altLang="en-US" dirty="0"/>
              <a:t>선택</a:t>
            </a:r>
            <a:endParaRPr lang="en-US" altLang="ko-KR" dirty="0"/>
          </a:p>
          <a:p>
            <a:pPr lvl="1"/>
            <a:r>
              <a:rPr lang="ko-KR" altLang="en-US" dirty="0"/>
              <a:t>한번에 최대 </a:t>
            </a:r>
            <a:r>
              <a:rPr lang="en-US" altLang="ko-KR" dirty="0"/>
              <a:t>5,000</a:t>
            </a:r>
            <a:r>
              <a:rPr lang="ko-KR" altLang="en-US" dirty="0"/>
              <a:t>편 다운 가능하므로 그 이상일 경우 </a:t>
            </a:r>
            <a:r>
              <a:rPr lang="en-US" altLang="ko-KR" dirty="0"/>
              <a:t>5,000</a:t>
            </a:r>
            <a:r>
              <a:rPr lang="ko-KR" altLang="en-US" dirty="0"/>
              <a:t>편 씩 나눠서 다운받는다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ko-KR" altLang="en-US" dirty="0"/>
              <a:t>총 </a:t>
            </a:r>
            <a:r>
              <a:rPr lang="en-US" altLang="ko-KR" dirty="0"/>
              <a:t>7,521</a:t>
            </a:r>
            <a:r>
              <a:rPr lang="ko-KR" altLang="en-US" dirty="0"/>
              <a:t>편의 경우</a:t>
            </a:r>
            <a:r>
              <a:rPr lang="en-US" altLang="ko-KR" dirty="0"/>
              <a:t>: </a:t>
            </a:r>
            <a:br>
              <a:rPr lang="en-US" altLang="ko-KR" dirty="0"/>
            </a:br>
            <a:r>
              <a:rPr lang="en-US" altLang="ko-KR" dirty="0"/>
              <a:t>        1-5000, 5001-7,521</a:t>
            </a:r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파일형식</a:t>
            </a:r>
            <a:r>
              <a:rPr lang="en-US" altLang="ko-KR" dirty="0"/>
              <a:t>: ‘</a:t>
            </a:r>
            <a:r>
              <a:rPr lang="ko-KR" altLang="en-US" dirty="0"/>
              <a:t>탭으로 구분</a:t>
            </a:r>
            <a:r>
              <a:rPr lang="en-US" altLang="ko-KR" dirty="0"/>
              <a:t>(Win)’ </a:t>
            </a:r>
            <a:r>
              <a:rPr lang="ko-KR" altLang="en-US" dirty="0"/>
              <a:t>선택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/>
              <a:t>“</a:t>
            </a:r>
            <a:r>
              <a:rPr lang="ko-KR" altLang="en-US" dirty="0"/>
              <a:t>내보내기</a:t>
            </a:r>
            <a:r>
              <a:rPr lang="en-US" altLang="ko-KR" dirty="0"/>
              <a:t>”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다운로드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2DE9C045-0E47-47BB-8427-AF8776BF7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10</a:t>
            </a:fld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F34514C6-D490-489E-B9DD-E13CFF743AFC}"/>
              </a:ext>
            </a:extLst>
          </p:cNvPr>
          <p:cNvGrpSpPr/>
          <p:nvPr/>
        </p:nvGrpSpPr>
        <p:grpSpPr>
          <a:xfrm>
            <a:off x="2553583" y="1777424"/>
            <a:ext cx="3715121" cy="1300682"/>
            <a:chOff x="2553583" y="1633466"/>
            <a:chExt cx="3161100" cy="1073036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xmlns="" id="{C0FAF9A8-C27E-4425-96A9-68E49357DA23}"/>
                </a:ext>
              </a:extLst>
            </p:cNvPr>
            <p:cNvGrpSpPr/>
            <p:nvPr/>
          </p:nvGrpSpPr>
          <p:grpSpPr>
            <a:xfrm>
              <a:off x="3055232" y="1633466"/>
              <a:ext cx="2659451" cy="1007292"/>
              <a:chOff x="3215568" y="2476500"/>
              <a:chExt cx="2659451" cy="1007292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xmlns="" id="{A653D205-6191-4CA7-B201-765DC01DB563}"/>
                  </a:ext>
                </a:extLst>
              </p:cNvPr>
              <p:cNvSpPr/>
              <p:nvPr/>
            </p:nvSpPr>
            <p:spPr>
              <a:xfrm>
                <a:off x="3215569" y="2476500"/>
                <a:ext cx="2407991" cy="328354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xmlns="" id="{907E4F92-D2EE-48C6-B9BD-4C9E31D70E33}"/>
                  </a:ext>
                </a:extLst>
              </p:cNvPr>
              <p:cNvSpPr/>
              <p:nvPr/>
            </p:nvSpPr>
            <p:spPr>
              <a:xfrm>
                <a:off x="3215568" y="3155439"/>
                <a:ext cx="2659451" cy="32835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EF3F3319-BC8F-4E05-99FB-BE1E131E57F8}"/>
                </a:ext>
              </a:extLst>
            </p:cNvPr>
            <p:cNvSpPr/>
            <p:nvPr/>
          </p:nvSpPr>
          <p:spPr>
            <a:xfrm>
              <a:off x="2553583" y="1633466"/>
              <a:ext cx="4106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</a:rPr>
                <a:t>①</a:t>
              </a:r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15F20FB5-7A66-4A71-A198-7FA5911F0621}"/>
                </a:ext>
              </a:extLst>
            </p:cNvPr>
            <p:cNvSpPr/>
            <p:nvPr/>
          </p:nvSpPr>
          <p:spPr>
            <a:xfrm>
              <a:off x="2555356" y="2337170"/>
              <a:ext cx="4106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</a:rPr>
                <a:t>②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50399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1654232"/>
            <a:ext cx="5486400" cy="4330515"/>
          </a:xfrm>
        </p:spPr>
        <p:txBody>
          <a:bodyPr anchor="t"/>
          <a:lstStyle/>
          <a:p>
            <a:r>
              <a:rPr lang="ko-KR" altLang="en-US" dirty="0"/>
              <a:t>신청서 엑셀파일을 엽니다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보안경고가 있을 경우 </a:t>
            </a:r>
            <a:r>
              <a:rPr lang="en-US" altLang="ko-KR" dirty="0"/>
              <a:t>“</a:t>
            </a:r>
            <a:r>
              <a:rPr lang="ko-KR" altLang="en-US" dirty="0"/>
              <a:t>콘텐츠 사용</a:t>
            </a:r>
            <a:r>
              <a:rPr lang="en-US" altLang="ko-KR" dirty="0"/>
              <a:t>”</a:t>
            </a:r>
            <a:r>
              <a:rPr lang="ko-KR" altLang="en-US" dirty="0"/>
              <a:t>을 클릭합니다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“SCI</a:t>
            </a:r>
            <a:r>
              <a:rPr lang="ko-KR" altLang="en-US" dirty="0"/>
              <a:t>논문들</a:t>
            </a:r>
            <a:r>
              <a:rPr lang="en-US" altLang="ko-KR" dirty="0"/>
              <a:t>” </a:t>
            </a:r>
            <a:r>
              <a:rPr lang="ko-KR" altLang="en-US" dirty="0"/>
              <a:t>시트로 이동합니다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시트에 연동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D23223D-9E50-46BB-A61F-8BF9154FC32E}"/>
              </a:ext>
            </a:extLst>
          </p:cNvPr>
          <p:cNvGrpSpPr/>
          <p:nvPr/>
        </p:nvGrpSpPr>
        <p:grpSpPr>
          <a:xfrm>
            <a:off x="2793776" y="4304034"/>
            <a:ext cx="5874656" cy="628744"/>
            <a:chOff x="2675043" y="5971100"/>
            <a:chExt cx="5874656" cy="628744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6671D0E8-B501-4620-B1F1-B9343F1568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4884"/>
            <a:stretch/>
          </p:blipFill>
          <p:spPr>
            <a:xfrm>
              <a:off x="2675043" y="5971100"/>
              <a:ext cx="5874656" cy="612168"/>
            </a:xfrm>
            <a:prstGeom prst="rect">
              <a:avLst/>
            </a:prstGeom>
          </p:spPr>
        </p:pic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xmlns="" id="{6E6D27B6-C0D8-4BF4-92F7-40CB1979E5E6}"/>
                </a:ext>
              </a:extLst>
            </p:cNvPr>
            <p:cNvSpPr/>
            <p:nvPr/>
          </p:nvSpPr>
          <p:spPr>
            <a:xfrm>
              <a:off x="4066927" y="6271491"/>
              <a:ext cx="848029" cy="32835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8B5B0312-3F14-4FB2-952D-06AA8A8D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7ED1DC61-504D-4BF6-94B7-3787DD85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363" y="2794695"/>
            <a:ext cx="4219575" cy="28575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6390457D-2445-4BA7-9FA7-6D70C82537D5}"/>
              </a:ext>
            </a:extLst>
          </p:cNvPr>
          <p:cNvSpPr/>
          <p:nvPr/>
        </p:nvSpPr>
        <p:spPr>
          <a:xfrm>
            <a:off x="6674347" y="2794695"/>
            <a:ext cx="1080591" cy="2857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64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377DB879-D124-40D6-B740-8177213F6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90" y="2661198"/>
            <a:ext cx="5734050" cy="3248025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B4E3F38-9D6B-4A09-B320-7014E94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864108"/>
            <a:ext cx="5486400" cy="5120640"/>
          </a:xfrm>
        </p:spPr>
        <p:txBody>
          <a:bodyPr anchor="t"/>
          <a:lstStyle/>
          <a:p>
            <a:r>
              <a:rPr lang="en-US" altLang="ko-KR" dirty="0"/>
              <a:t>“SCI</a:t>
            </a:r>
            <a:r>
              <a:rPr lang="ko-KR" altLang="en-US" dirty="0"/>
              <a:t>논문들</a:t>
            </a:r>
            <a:r>
              <a:rPr lang="en-US" altLang="ko-KR" dirty="0"/>
              <a:t>” </a:t>
            </a:r>
            <a:r>
              <a:rPr lang="ko-KR" altLang="en-US" dirty="0"/>
              <a:t>시트에서 생성된 </a:t>
            </a:r>
            <a:r>
              <a:rPr lang="en-US" altLang="ko-KR" dirty="0"/>
              <a:t>‘savedrecs.txt’ </a:t>
            </a:r>
            <a:r>
              <a:rPr lang="ko-KR" altLang="en-US" dirty="0"/>
              <a:t>파일</a:t>
            </a:r>
            <a:r>
              <a:rPr lang="en-US" altLang="ko-KR" dirty="0"/>
              <a:t>(</a:t>
            </a:r>
            <a:r>
              <a:rPr lang="ko-KR" altLang="en-US" dirty="0"/>
              <a:t>들</a:t>
            </a:r>
            <a:r>
              <a:rPr lang="en-US" altLang="ko-KR" dirty="0"/>
              <a:t>)</a:t>
            </a:r>
            <a:r>
              <a:rPr lang="ko-KR" altLang="en-US" dirty="0"/>
              <a:t>의 자료를 </a:t>
            </a:r>
            <a:r>
              <a:rPr lang="en-US" altLang="ko-KR" dirty="0"/>
              <a:t>“WOS </a:t>
            </a:r>
            <a:r>
              <a:rPr lang="ko-KR" altLang="en-US" dirty="0"/>
              <a:t>데이터 가져오기</a:t>
            </a:r>
            <a:r>
              <a:rPr lang="en-US" altLang="ko-KR" dirty="0"/>
              <a:t>” </a:t>
            </a:r>
            <a:r>
              <a:rPr lang="ko-KR" altLang="en-US" dirty="0" err="1"/>
              <a:t>메크로를</a:t>
            </a:r>
            <a:r>
              <a:rPr lang="ko-KR" altLang="en-US" dirty="0"/>
              <a:t> 사용하여 복사합니다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5000</a:t>
            </a:r>
            <a:r>
              <a:rPr lang="ko-KR" altLang="en-US" dirty="0"/>
              <a:t>편이 넘어서 </a:t>
            </a:r>
            <a:r>
              <a:rPr lang="en-US" altLang="ko-KR" dirty="0"/>
              <a:t>‘savedrecs.txt’ </a:t>
            </a:r>
            <a:r>
              <a:rPr lang="ko-KR" altLang="en-US" dirty="0"/>
              <a:t>파일이 여러 개일 경우 </a:t>
            </a:r>
            <a:r>
              <a:rPr lang="ko-KR" altLang="en-US" u="sng" dirty="0"/>
              <a:t>다수 파일 선택</a:t>
            </a:r>
            <a:r>
              <a:rPr lang="ko-KR" altLang="en-US" dirty="0"/>
              <a:t>이 가능합니다</a:t>
            </a:r>
            <a:r>
              <a:rPr lang="en-US" altLang="ko-KR" dirty="0"/>
              <a:t>.</a:t>
            </a:r>
          </a:p>
        </p:txBody>
      </p:sp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필요한 자료 시트에 연동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7064E7C6-032D-4401-AD09-1A00F1E20CE1}"/>
              </a:ext>
            </a:extLst>
          </p:cNvPr>
          <p:cNvGrpSpPr/>
          <p:nvPr/>
        </p:nvGrpSpPr>
        <p:grpSpPr>
          <a:xfrm>
            <a:off x="3745353" y="3045226"/>
            <a:ext cx="1514494" cy="2860683"/>
            <a:chOff x="2893732" y="2929504"/>
            <a:chExt cx="1514494" cy="2860683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xmlns="" id="{6E6D27B6-C0D8-4BF4-92F7-40CB1979E5E6}"/>
                </a:ext>
              </a:extLst>
            </p:cNvPr>
            <p:cNvSpPr/>
            <p:nvPr/>
          </p:nvSpPr>
          <p:spPr>
            <a:xfrm>
              <a:off x="3423125" y="5461834"/>
              <a:ext cx="848029" cy="32835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xmlns="" id="{29704173-702D-486C-A3AC-EBD24DCBD449}"/>
                </a:ext>
              </a:extLst>
            </p:cNvPr>
            <p:cNvSpPr/>
            <p:nvPr/>
          </p:nvSpPr>
          <p:spPr>
            <a:xfrm>
              <a:off x="2893732" y="2929504"/>
              <a:ext cx="1514494" cy="32835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8B5B0312-3F14-4FB2-952D-06AA8A8D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60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입력</a:t>
            </a:r>
            <a:r>
              <a:rPr lang="en-US" altLang="ko-KR" dirty="0"/>
              <a:t>: DOI, </a:t>
            </a:r>
            <a:r>
              <a:rPr lang="ko-KR" altLang="en-US" dirty="0"/>
              <a:t>논문 종류</a:t>
            </a:r>
            <a:r>
              <a:rPr lang="en-US" altLang="ko-KR" dirty="0"/>
              <a:t>, </a:t>
            </a:r>
            <a:r>
              <a:rPr lang="ko-KR" altLang="en-US" dirty="0"/>
              <a:t>저자 구분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38446520-9337-4C59-8D6D-5F17BF19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3022962"/>
            <a:ext cx="5784849" cy="260475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양식 </a:t>
            </a:r>
            <a:r>
              <a:rPr lang="en-US" altLang="ko-KR" dirty="0"/>
              <a:t>1-1” </a:t>
            </a:r>
            <a:r>
              <a:rPr lang="ko-KR" altLang="en-US" dirty="0"/>
              <a:t>시트로 이동합니다</a:t>
            </a:r>
            <a:r>
              <a:rPr lang="en-US" altLang="ko-KR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dirty="0"/>
              <a:t>셀 색깔 구분</a:t>
            </a:r>
            <a:r>
              <a:rPr lang="en-US" altLang="ko-KR" dirty="0"/>
              <a:t>: 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회색</a:t>
            </a:r>
            <a:r>
              <a:rPr lang="en-US" altLang="ko-KR" dirty="0"/>
              <a:t>/</a:t>
            </a:r>
            <a:r>
              <a:rPr lang="ko-KR" altLang="en-US" dirty="0"/>
              <a:t>보라색</a:t>
            </a:r>
            <a:r>
              <a:rPr lang="en-US" altLang="ko-KR" dirty="0"/>
              <a:t>/</a:t>
            </a:r>
            <a:r>
              <a:rPr lang="ko-KR" altLang="en-US" dirty="0"/>
              <a:t>초록</a:t>
            </a:r>
            <a:r>
              <a:rPr lang="en-US" altLang="ko-KR" dirty="0"/>
              <a:t>/</a:t>
            </a:r>
            <a:r>
              <a:rPr lang="ko-KR" altLang="en-US" dirty="0"/>
              <a:t>빨강</a:t>
            </a:r>
            <a:r>
              <a:rPr lang="en-US" altLang="ko-KR" dirty="0"/>
              <a:t>: </a:t>
            </a:r>
            <a:r>
              <a:rPr lang="ko-KR" altLang="en-US" dirty="0"/>
              <a:t>입력 불가</a:t>
            </a: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ko-KR" altLang="en-US" dirty="0"/>
              <a:t>노란색</a:t>
            </a:r>
            <a:r>
              <a:rPr lang="en-US" altLang="ko-KR" dirty="0"/>
              <a:t>: </a:t>
            </a:r>
            <a:r>
              <a:rPr lang="ko-KR" altLang="en-US" dirty="0"/>
              <a:t>드랍</a:t>
            </a:r>
            <a:r>
              <a:rPr lang="en-US" altLang="ko-KR" dirty="0"/>
              <a:t>-</a:t>
            </a:r>
            <a:r>
              <a:rPr lang="ko-KR" altLang="en-US" dirty="0"/>
              <a:t>다운 메뉴 중 선택</a:t>
            </a:r>
            <a:endParaRPr lang="en-US" altLang="ko-KR" dirty="0"/>
          </a:p>
          <a:p>
            <a:pPr lvl="1">
              <a:lnSpc>
                <a:spcPct val="120000"/>
              </a:lnSpc>
            </a:pPr>
            <a:r>
              <a:rPr lang="ko-KR" altLang="en-US" dirty="0"/>
              <a:t>흰색</a:t>
            </a:r>
            <a:r>
              <a:rPr lang="en-US" altLang="ko-KR" dirty="0"/>
              <a:t>: </a:t>
            </a:r>
            <a:r>
              <a:rPr lang="ko-KR" altLang="en-US" dirty="0"/>
              <a:t>수기 입력</a:t>
            </a:r>
            <a:endParaRPr lang="en-US" altLang="ko-KR" dirty="0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xmlns="" id="{DC539DD8-7417-4534-AAF5-E5D67F4B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827E858-8E38-4077-A2F2-E117E5472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310" y="1586002"/>
            <a:ext cx="6052781" cy="126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88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7E2D2D8F-7416-45B1-9B71-A28158687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860" y="2188315"/>
            <a:ext cx="6146356" cy="102605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51CD1BE1-5EFF-4ED6-BFA6-42ADC4FD7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860" y="3470244"/>
            <a:ext cx="6146355" cy="1026059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입력</a:t>
            </a:r>
            <a:r>
              <a:rPr lang="en-US" altLang="ko-KR" dirty="0"/>
              <a:t>: DOI, </a:t>
            </a:r>
            <a:r>
              <a:rPr lang="ko-KR" altLang="en-US" dirty="0"/>
              <a:t>논문 종류</a:t>
            </a:r>
            <a:r>
              <a:rPr lang="en-US" altLang="ko-KR" dirty="0"/>
              <a:t>, </a:t>
            </a:r>
            <a:r>
              <a:rPr lang="ko-KR" altLang="en-US" dirty="0"/>
              <a:t>저자 구분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38446520-9337-4C59-8D6D-5F17BF19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647" y="4706823"/>
            <a:ext cx="6071456" cy="1274825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(1) DOI</a:t>
            </a:r>
            <a:r>
              <a:rPr lang="ko-KR" altLang="en-US" dirty="0"/>
              <a:t>를 입력하고 그 후 </a:t>
            </a:r>
            <a:r>
              <a:rPr lang="en-US" altLang="ko-KR" dirty="0"/>
              <a:t>(2) </a:t>
            </a:r>
            <a:r>
              <a:rPr lang="ko-KR" altLang="en-US" dirty="0"/>
              <a:t>논문 종류</a:t>
            </a:r>
            <a:r>
              <a:rPr lang="en-US" altLang="ko-KR" dirty="0"/>
              <a:t>, </a:t>
            </a:r>
            <a:r>
              <a:rPr lang="ko-KR" altLang="en-US" dirty="0"/>
              <a:t>저자 구분을 결정합니다 </a:t>
            </a:r>
            <a:r>
              <a:rPr lang="en-US" altLang="ko-KR" dirty="0">
                <a:sym typeface="Wingdings" panose="05000000000000000000" pitchFamily="2" charset="2"/>
              </a:rPr>
              <a:t> (3) </a:t>
            </a:r>
            <a:r>
              <a:rPr lang="ko-KR" altLang="en-US" dirty="0">
                <a:sym typeface="Wingdings" panose="05000000000000000000" pitchFamily="2" charset="2"/>
              </a:rPr>
              <a:t>자동으로 점수가 산출됩니다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/>
              <a:t>중복된 논문이 있을 경우 </a:t>
            </a:r>
            <a:r>
              <a:rPr lang="en-US" altLang="ko-KR" dirty="0"/>
              <a:t>DOI</a:t>
            </a:r>
            <a:r>
              <a:rPr lang="ko-KR" altLang="en-US" dirty="0"/>
              <a:t> 셀이 빨간색으로 변합니다</a:t>
            </a:r>
            <a:r>
              <a:rPr lang="en-US" altLang="ko-KR" dirty="0"/>
              <a:t>.</a:t>
            </a:r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xmlns="" id="{D27EF0E3-A2E7-4089-9427-37DA5792F800}"/>
              </a:ext>
            </a:extLst>
          </p:cNvPr>
          <p:cNvSpPr/>
          <p:nvPr/>
        </p:nvSpPr>
        <p:spPr>
          <a:xfrm>
            <a:off x="5322627" y="1992441"/>
            <a:ext cx="382137" cy="1229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아래쪽 13">
            <a:extLst>
              <a:ext uri="{FF2B5EF4-FFF2-40B4-BE49-F238E27FC236}">
                <a16:creationId xmlns:a16="http://schemas.microsoft.com/office/drawing/2014/main" xmlns="" id="{E8225A5E-85F5-4C4A-A54A-3C5152B0F7EE}"/>
              </a:ext>
            </a:extLst>
          </p:cNvPr>
          <p:cNvSpPr/>
          <p:nvPr/>
        </p:nvSpPr>
        <p:spPr>
          <a:xfrm>
            <a:off x="5322626" y="3274171"/>
            <a:ext cx="382137" cy="1229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7F6A2E1E-3730-40AC-8841-95F9975A082E}"/>
              </a:ext>
            </a:extLst>
          </p:cNvPr>
          <p:cNvSpPr/>
          <p:nvPr/>
        </p:nvSpPr>
        <p:spPr>
          <a:xfrm>
            <a:off x="2782275" y="2353444"/>
            <a:ext cx="534131" cy="9414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xmlns="" id="{AE6E84B3-C03C-48BC-98E2-B9202CD4CE0D}"/>
              </a:ext>
            </a:extLst>
          </p:cNvPr>
          <p:cNvSpPr/>
          <p:nvPr/>
        </p:nvSpPr>
        <p:spPr>
          <a:xfrm>
            <a:off x="6694949" y="3674261"/>
            <a:ext cx="998992" cy="6581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AAFADC18-4C48-4799-AF1B-6328C9E8C5F1}"/>
              </a:ext>
            </a:extLst>
          </p:cNvPr>
          <p:cNvSpPr/>
          <p:nvPr/>
        </p:nvSpPr>
        <p:spPr>
          <a:xfrm>
            <a:off x="8352432" y="3633318"/>
            <a:ext cx="477670" cy="8097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FC01337C-3A3F-4349-ACC3-75DAD6C1F2DE}"/>
              </a:ext>
            </a:extLst>
          </p:cNvPr>
          <p:cNvSpPr/>
          <p:nvPr/>
        </p:nvSpPr>
        <p:spPr>
          <a:xfrm>
            <a:off x="2480965" y="2408036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422556A9-54D9-43A3-B917-B02A6F946A1F}"/>
              </a:ext>
            </a:extLst>
          </p:cNvPr>
          <p:cNvSpPr/>
          <p:nvPr/>
        </p:nvSpPr>
        <p:spPr>
          <a:xfrm>
            <a:off x="6390240" y="3619636"/>
            <a:ext cx="379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123A5463-916B-4892-9274-7B20A89445D7}"/>
              </a:ext>
            </a:extLst>
          </p:cNvPr>
          <p:cNvSpPr/>
          <p:nvPr/>
        </p:nvSpPr>
        <p:spPr>
          <a:xfrm>
            <a:off x="8041733" y="3680765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xmlns="" id="{DC539DD8-7417-4534-AAF5-E5D67F4B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75EAC6EF-CBB9-4538-BA16-279EBFAE5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859" y="876352"/>
            <a:ext cx="6146356" cy="10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0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D11E3F11-88F8-49B9-B1BF-A1F0A646E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7" y="1109373"/>
            <a:ext cx="8642470" cy="1442755"/>
          </a:xfrm>
          <a:prstGeom prst="rect">
            <a:avLst/>
          </a:prstGeo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38446520-9337-4C59-8D6D-5F17BF1911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7102" y="477675"/>
            <a:ext cx="7369794" cy="6168785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ko-KR" altLang="en-US" sz="2800" b="1" dirty="0"/>
              <a:t>시트 상세 설명</a:t>
            </a:r>
            <a:endParaRPr lang="en-US" altLang="ko-KR" sz="2800" b="1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sz="2800" dirty="0"/>
          </a:p>
          <a:p>
            <a:pPr marL="0" indent="0">
              <a:buNone/>
            </a:pPr>
            <a:r>
              <a:rPr lang="en-US" altLang="ko-KR" dirty="0"/>
              <a:t>DOI </a:t>
            </a:r>
            <a:r>
              <a:rPr lang="ko-KR" altLang="en-US" dirty="0"/>
              <a:t>입력 시 </a:t>
            </a:r>
            <a:r>
              <a:rPr lang="en-US" altLang="ko-KR" dirty="0"/>
              <a:t>3</a:t>
            </a:r>
            <a:r>
              <a:rPr lang="ko-KR" altLang="en-US" dirty="0"/>
              <a:t>가지 유형으로 분류됩니다</a:t>
            </a:r>
            <a:r>
              <a:rPr lang="en-US" altLang="ko-KR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논문 게재 연도에 해당 저널은 </a:t>
            </a:r>
            <a:r>
              <a:rPr lang="en-US" altLang="ko-KR" dirty="0"/>
              <a:t>SCI </a:t>
            </a:r>
            <a:r>
              <a:rPr lang="ko-KR" altLang="en-US" dirty="0"/>
              <a:t>또는 </a:t>
            </a:r>
            <a:r>
              <a:rPr lang="en-US" altLang="ko-KR" dirty="0"/>
              <a:t>SCIE </a:t>
            </a:r>
            <a:r>
              <a:rPr lang="ko-KR" altLang="en-US" dirty="0"/>
              <a:t>등재됨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논문 게재 연도에 해당 저널은 </a:t>
            </a:r>
            <a:r>
              <a:rPr lang="en-US" altLang="ko-KR" dirty="0"/>
              <a:t>SCI </a:t>
            </a:r>
            <a:r>
              <a:rPr lang="ko-KR" altLang="en-US" dirty="0"/>
              <a:t>또는 </a:t>
            </a:r>
            <a:r>
              <a:rPr lang="en-US" altLang="ko-KR" dirty="0"/>
              <a:t>SCIE </a:t>
            </a:r>
            <a:r>
              <a:rPr lang="ko-KR" altLang="en-US" dirty="0"/>
              <a:t>등재 안됨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/>
              <a:t>WOS</a:t>
            </a:r>
            <a:r>
              <a:rPr lang="ko-KR" altLang="en-US" dirty="0"/>
              <a:t>에서 </a:t>
            </a:r>
            <a:r>
              <a:rPr lang="en-US" altLang="ko-KR" dirty="0"/>
              <a:t>DOI </a:t>
            </a:r>
            <a:r>
              <a:rPr lang="ko-KR" altLang="en-US" dirty="0"/>
              <a:t>검색에 실패하였음</a:t>
            </a:r>
            <a:r>
              <a:rPr lang="en-US" altLang="ko-KR" dirty="0"/>
              <a:t>. </a:t>
            </a:r>
            <a:r>
              <a:rPr lang="ko-KR" altLang="en-US" dirty="0"/>
              <a:t>양식 </a:t>
            </a:r>
            <a:r>
              <a:rPr lang="en-US" altLang="ko-KR" dirty="0"/>
              <a:t>1-2</a:t>
            </a:r>
            <a:r>
              <a:rPr lang="ko-KR" altLang="en-US" dirty="0"/>
              <a:t>를 사용하여 수동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입력</a:t>
            </a:r>
            <a:r>
              <a:rPr lang="en-US" altLang="ko-KR" dirty="0"/>
              <a:t> </a:t>
            </a:r>
            <a:r>
              <a:rPr lang="ko-KR" altLang="en-US" dirty="0"/>
              <a:t>방식으로 논문 입력 요함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r>
              <a:rPr lang="ko-KR" altLang="en-US" dirty="0"/>
              <a:t>논문의 종류 중 </a:t>
            </a:r>
            <a:r>
              <a:rPr lang="en-US" altLang="ko-KR" dirty="0"/>
              <a:t>Original Article</a:t>
            </a:r>
            <a:r>
              <a:rPr lang="ko-KR" altLang="en-US" dirty="0"/>
              <a:t>은 “</a:t>
            </a:r>
            <a:r>
              <a:rPr lang="en-US" altLang="ko-KR" dirty="0"/>
              <a:t>O”, Case Report</a:t>
            </a:r>
            <a:r>
              <a:rPr lang="ko-KR" altLang="en-US" dirty="0"/>
              <a:t>는 “</a:t>
            </a:r>
            <a:r>
              <a:rPr lang="en-US" altLang="ko-KR" dirty="0"/>
              <a:t>C”, Review Articles</a:t>
            </a:r>
            <a:r>
              <a:rPr lang="ko-KR" altLang="en-US" dirty="0"/>
              <a:t>은 “</a:t>
            </a:r>
            <a:r>
              <a:rPr lang="en-US" altLang="ko-KR" dirty="0"/>
              <a:t>R”</a:t>
            </a:r>
            <a:r>
              <a:rPr lang="ko-KR" altLang="en-US" dirty="0"/>
              <a:t>을 기재합니다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저자구분은 제</a:t>
            </a:r>
            <a:r>
              <a:rPr lang="en-US" altLang="ko-KR" dirty="0"/>
              <a:t>1</a:t>
            </a:r>
            <a:r>
              <a:rPr lang="ko-KR" altLang="en-US" dirty="0"/>
              <a:t>저자</a:t>
            </a:r>
            <a:r>
              <a:rPr lang="en-US" altLang="ko-KR" dirty="0"/>
              <a:t>, </a:t>
            </a:r>
            <a:r>
              <a:rPr lang="ko-KR" altLang="en-US" dirty="0"/>
              <a:t>책임저자</a:t>
            </a:r>
            <a:r>
              <a:rPr lang="en-US" altLang="ko-KR" dirty="0"/>
              <a:t>(</a:t>
            </a:r>
            <a:r>
              <a:rPr lang="ko-KR" altLang="en-US" dirty="0"/>
              <a:t>교신저자와 동일</a:t>
            </a:r>
            <a:r>
              <a:rPr lang="en-US" altLang="ko-KR" dirty="0"/>
              <a:t>), </a:t>
            </a:r>
            <a:r>
              <a:rPr lang="ko-KR" altLang="en-US" dirty="0"/>
              <a:t>공동저자</a:t>
            </a:r>
            <a:r>
              <a:rPr lang="en-US" altLang="ko-KR" dirty="0"/>
              <a:t>, </a:t>
            </a:r>
            <a:r>
              <a:rPr lang="ko-KR" altLang="en-US" dirty="0"/>
              <a:t>공동 제</a:t>
            </a:r>
            <a:r>
              <a:rPr lang="en-US" altLang="ko-KR" dirty="0"/>
              <a:t>1</a:t>
            </a:r>
            <a:r>
              <a:rPr lang="ko-KR" altLang="en-US" dirty="0"/>
              <a:t>저자</a:t>
            </a:r>
            <a:r>
              <a:rPr lang="en-US" altLang="ko-KR" dirty="0"/>
              <a:t>, </a:t>
            </a:r>
            <a:r>
              <a:rPr lang="ko-KR" altLang="en-US" dirty="0"/>
              <a:t>공동책임저자</a:t>
            </a:r>
            <a:r>
              <a:rPr lang="en-US" altLang="ko-KR" dirty="0"/>
              <a:t> </a:t>
            </a:r>
            <a:r>
              <a:rPr lang="ko-KR" altLang="en-US" dirty="0"/>
              <a:t>로 기재합니다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저자구분이 </a:t>
            </a:r>
            <a:r>
              <a:rPr lang="ko-KR" altLang="en-US" dirty="0" err="1"/>
              <a:t>공동제</a:t>
            </a:r>
            <a:r>
              <a:rPr lang="en-US" altLang="ko-KR" dirty="0"/>
              <a:t>1</a:t>
            </a:r>
            <a:r>
              <a:rPr lang="ko-KR" altLang="en-US" dirty="0"/>
              <a:t>저자 또는 </a:t>
            </a:r>
            <a:r>
              <a:rPr lang="ko-KR" altLang="en-US" dirty="0" err="1"/>
              <a:t>공동책임저자일</a:t>
            </a:r>
            <a:r>
              <a:rPr lang="ko-KR" altLang="en-US" dirty="0"/>
              <a:t> 경우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"</a:t>
            </a:r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저자</a:t>
            </a:r>
            <a:r>
              <a:rPr lang="en-US" altLang="ko-KR" dirty="0"/>
              <a:t>/</a:t>
            </a:r>
            <a:r>
              <a:rPr lang="ko-KR" altLang="en-US" dirty="0" err="1"/>
              <a:t>교신저자수</a:t>
            </a:r>
            <a:r>
              <a:rPr lang="en-US" altLang="ko-KR" dirty="0"/>
              <a:t>"</a:t>
            </a:r>
            <a:r>
              <a:rPr lang="ko-KR" altLang="en-US" dirty="0"/>
              <a:t>를 명시합니다</a:t>
            </a:r>
            <a:endParaRPr lang="en-US" altLang="ko-KR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219F899B-DD37-44BF-BD5E-C59933E35FF6}"/>
              </a:ext>
            </a:extLst>
          </p:cNvPr>
          <p:cNvSpPr/>
          <p:nvPr/>
        </p:nvSpPr>
        <p:spPr>
          <a:xfrm>
            <a:off x="308344" y="1446028"/>
            <a:ext cx="297712" cy="2977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xmlns="" id="{F034038E-82F6-47B7-B02D-7949B5E49C07}"/>
              </a:ext>
            </a:extLst>
          </p:cNvPr>
          <p:cNvSpPr/>
          <p:nvPr/>
        </p:nvSpPr>
        <p:spPr>
          <a:xfrm>
            <a:off x="308344" y="1843950"/>
            <a:ext cx="297712" cy="2977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FCC74C17-0A8C-49C7-944E-B090551AAD12}"/>
              </a:ext>
            </a:extLst>
          </p:cNvPr>
          <p:cNvSpPr/>
          <p:nvPr/>
        </p:nvSpPr>
        <p:spPr>
          <a:xfrm>
            <a:off x="308344" y="2227057"/>
            <a:ext cx="297712" cy="2977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왼쪽 중괄호 3">
            <a:extLst>
              <a:ext uri="{FF2B5EF4-FFF2-40B4-BE49-F238E27FC236}">
                <a16:creationId xmlns:a16="http://schemas.microsoft.com/office/drawing/2014/main" xmlns="" id="{030ADDF4-D5CF-498E-8BF5-25C39D88906A}"/>
              </a:ext>
            </a:extLst>
          </p:cNvPr>
          <p:cNvSpPr/>
          <p:nvPr/>
        </p:nvSpPr>
        <p:spPr>
          <a:xfrm>
            <a:off x="63794" y="1499193"/>
            <a:ext cx="156899" cy="999460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EBF79548-5AF5-42D3-8F72-65ED8C397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921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b="1" dirty="0">
                <a:solidFill>
                  <a:srgbClr val="FF0000"/>
                </a:solidFill>
              </a:rPr>
              <a:t>1-2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전문 학술지 논문 </a:t>
            </a:r>
            <a:r>
              <a:rPr lang="en-US" altLang="ko-KR" dirty="0"/>
              <a:t>(</a:t>
            </a:r>
            <a:r>
              <a:rPr lang="ko-KR" altLang="en-US" dirty="0"/>
              <a:t>수동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xmlns="" id="{8ED65774-2F31-431F-A8DB-C1A88371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191" y="1460312"/>
            <a:ext cx="5486400" cy="2388358"/>
          </a:xfrm>
        </p:spPr>
        <p:txBody>
          <a:bodyPr anchor="t">
            <a:normAutofit/>
          </a:bodyPr>
          <a:lstStyle/>
          <a:p>
            <a:r>
              <a:rPr lang="en-US" altLang="ko-KR" sz="1800" dirty="0"/>
              <a:t>‘</a:t>
            </a:r>
            <a:r>
              <a:rPr lang="ko-KR" altLang="en-US" sz="1800" dirty="0"/>
              <a:t>양식 </a:t>
            </a:r>
            <a:r>
              <a:rPr lang="en-US" altLang="ko-KR" sz="1800" dirty="0"/>
              <a:t>1-2’</a:t>
            </a:r>
            <a:r>
              <a:rPr lang="ko-KR" altLang="en-US" sz="1800" dirty="0"/>
              <a:t>는 </a:t>
            </a:r>
            <a:r>
              <a:rPr lang="en-US" altLang="ko-KR" sz="1800" dirty="0"/>
              <a:t>‘</a:t>
            </a:r>
            <a:r>
              <a:rPr lang="ko-KR" altLang="en-US" sz="1800" dirty="0"/>
              <a:t>양식 </a:t>
            </a:r>
            <a:r>
              <a:rPr lang="en-US" altLang="ko-KR" sz="1800" dirty="0"/>
              <a:t>1-1’</a:t>
            </a:r>
            <a:r>
              <a:rPr lang="ko-KR" altLang="en-US" sz="1800" dirty="0"/>
              <a:t>에서 자동으로 정보를 찾지 </a:t>
            </a: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ko-KR" altLang="en-US" sz="1800" dirty="0"/>
              <a:t>못한 논문들과 </a:t>
            </a:r>
            <a:r>
              <a:rPr lang="en-US" altLang="ko-KR" sz="1800" dirty="0"/>
              <a:t>DOI</a:t>
            </a:r>
            <a:r>
              <a:rPr lang="ko-KR" altLang="en-US" sz="1800" dirty="0"/>
              <a:t>가 없는 논문들을 제공하기 위한 </a:t>
            </a:r>
            <a:r>
              <a:rPr lang="ko-KR" altLang="en-US" sz="1800" u="sng" dirty="0"/>
              <a:t>수동</a:t>
            </a:r>
            <a:r>
              <a:rPr lang="ko-KR" altLang="en-US" sz="1800" dirty="0"/>
              <a:t> 입력시트 입니다</a:t>
            </a:r>
            <a:r>
              <a:rPr lang="en-US" altLang="ko-KR" sz="1800" dirty="0"/>
              <a:t>.</a:t>
            </a:r>
          </a:p>
          <a:p>
            <a:r>
              <a:rPr lang="en-US" altLang="ko-KR" sz="1800" dirty="0"/>
              <a:t>‘</a:t>
            </a:r>
            <a:r>
              <a:rPr lang="ko-KR" altLang="en-US" sz="1800" dirty="0"/>
              <a:t>양식</a:t>
            </a:r>
            <a:r>
              <a:rPr lang="en-US" altLang="ko-KR" sz="1800" dirty="0"/>
              <a:t>1-1’</a:t>
            </a:r>
            <a:r>
              <a:rPr lang="ko-KR" altLang="en-US" sz="1800" dirty="0"/>
              <a:t>과 </a:t>
            </a:r>
            <a:r>
              <a:rPr lang="en-US" altLang="ko-KR" sz="1800" dirty="0"/>
              <a:t>‘</a:t>
            </a:r>
            <a:r>
              <a:rPr lang="ko-KR" altLang="en-US" sz="1800" dirty="0"/>
              <a:t>양식</a:t>
            </a:r>
            <a:r>
              <a:rPr lang="en-US" altLang="ko-KR" sz="1800" dirty="0"/>
              <a:t>1-2’</a:t>
            </a:r>
            <a:r>
              <a:rPr lang="ko-KR" altLang="en-US" sz="1800" dirty="0"/>
              <a:t>를 합하여 총 논문 수가 </a:t>
            </a:r>
            <a:r>
              <a:rPr lang="en-US" altLang="ko-KR" sz="1800" dirty="0"/>
              <a:t>30</a:t>
            </a:r>
            <a:r>
              <a:rPr lang="ko-KR" altLang="en-US" sz="1800" dirty="0"/>
              <a:t>편을 넘지 않도록 합니다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sz="1800" dirty="0"/>
          </a:p>
          <a:p>
            <a:endParaRPr lang="en-US" altLang="ko-KR" sz="18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628705C-C25F-442E-91BF-9B74F9190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660BC7B-C029-400A-9B80-337DE95B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588" y="3424429"/>
            <a:ext cx="6059606" cy="12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86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양식 </a:t>
            </a:r>
            <a:r>
              <a:rPr lang="en-US" altLang="ko-KR" dirty="0">
                <a:solidFill>
                  <a:schemeClr val="bg1"/>
                </a:solidFill>
              </a:rPr>
              <a:t>1-2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수동 입력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저널명</a:t>
            </a:r>
            <a:r>
              <a:rPr lang="ko-KR" altLang="en-US" dirty="0"/>
              <a:t> 찾기</a:t>
            </a:r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xmlns="" id="{8ED65774-2F31-431F-A8DB-C1A88371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191" y="941696"/>
            <a:ext cx="5486400" cy="5083996"/>
          </a:xfrm>
        </p:spPr>
        <p:txBody>
          <a:bodyPr anchor="t">
            <a:normAutofit/>
          </a:bodyPr>
          <a:lstStyle/>
          <a:p>
            <a:r>
              <a:rPr lang="en-US" altLang="ko-KR" sz="1800" dirty="0"/>
              <a:t>‘SCI</a:t>
            </a:r>
            <a:r>
              <a:rPr lang="ko-KR" altLang="en-US" sz="1800" dirty="0"/>
              <a:t>저널</a:t>
            </a:r>
            <a:r>
              <a:rPr lang="en-US" altLang="ko-KR" sz="1800" dirty="0"/>
              <a:t>List’ </a:t>
            </a:r>
            <a:r>
              <a:rPr lang="ko-KR" altLang="en-US" sz="1800" dirty="0"/>
              <a:t>시트에는 과거와 현재의 모든 </a:t>
            </a:r>
            <a:r>
              <a:rPr lang="en-US" altLang="ko-KR" sz="1800" dirty="0"/>
              <a:t>SCIE </a:t>
            </a:r>
            <a:r>
              <a:rPr lang="ko-KR" altLang="en-US" sz="1800" dirty="0"/>
              <a:t>등재 저널들이 리스트화 돼있습니다</a:t>
            </a:r>
            <a:r>
              <a:rPr lang="en-US" altLang="ko-KR" sz="1800" dirty="0"/>
              <a:t>.</a:t>
            </a:r>
          </a:p>
          <a:p>
            <a:r>
              <a:rPr lang="en-US" altLang="ko-KR" sz="1800" b="1" dirty="0">
                <a:solidFill>
                  <a:srgbClr val="FF0000"/>
                </a:solidFill>
              </a:rPr>
              <a:t>SCI</a:t>
            </a:r>
            <a:r>
              <a:rPr lang="ko-KR" altLang="en-US" sz="1800" b="1" dirty="0">
                <a:solidFill>
                  <a:srgbClr val="FF0000"/>
                </a:solidFill>
              </a:rPr>
              <a:t> 등재 저널일 경우  </a:t>
            </a:r>
            <a:r>
              <a:rPr lang="en-US" altLang="ko-KR" sz="1800" b="1" dirty="0">
                <a:solidFill>
                  <a:srgbClr val="FF0000"/>
                </a:solidFill>
              </a:rPr>
              <a:t>‘SCI</a:t>
            </a:r>
            <a:r>
              <a:rPr lang="ko-KR" altLang="en-US" sz="1800" b="1" dirty="0">
                <a:solidFill>
                  <a:srgbClr val="FF0000"/>
                </a:solidFill>
              </a:rPr>
              <a:t>저널</a:t>
            </a:r>
            <a:r>
              <a:rPr lang="en-US" altLang="ko-KR" sz="1800" b="1" dirty="0">
                <a:solidFill>
                  <a:srgbClr val="FF0000"/>
                </a:solidFill>
              </a:rPr>
              <a:t>List’ </a:t>
            </a:r>
            <a:r>
              <a:rPr lang="ko-KR" altLang="en-US" sz="1800" b="1" dirty="0">
                <a:solidFill>
                  <a:srgbClr val="FF0000"/>
                </a:solidFill>
              </a:rPr>
              <a:t>시트에서 검색</a:t>
            </a:r>
            <a:r>
              <a:rPr lang="en-US" altLang="ko-KR" sz="1800" b="1" dirty="0">
                <a:solidFill>
                  <a:srgbClr val="FF0000"/>
                </a:solidFill>
              </a:rPr>
              <a:t/>
            </a:r>
            <a:br>
              <a:rPr lang="en-US" altLang="ko-KR" sz="1800" b="1" dirty="0">
                <a:solidFill>
                  <a:srgbClr val="FF0000"/>
                </a:solidFill>
              </a:rPr>
            </a:br>
            <a:r>
              <a:rPr lang="ko-KR" altLang="en-US" sz="1800" b="1" dirty="0">
                <a:solidFill>
                  <a:srgbClr val="FF0000"/>
                </a:solidFill>
              </a:rPr>
              <a:t>하여 </a:t>
            </a:r>
            <a:r>
              <a:rPr lang="ko-KR" altLang="en-US" sz="1800" b="1" u="sng" dirty="0">
                <a:solidFill>
                  <a:srgbClr val="FF0000"/>
                </a:solidFill>
              </a:rPr>
              <a:t>동일한 이름으로 </a:t>
            </a:r>
            <a:r>
              <a:rPr lang="en-US" altLang="ko-KR" sz="1800" b="1" u="sng" dirty="0">
                <a:solidFill>
                  <a:srgbClr val="FF0000"/>
                </a:solidFill>
              </a:rPr>
              <a:t>‘</a:t>
            </a:r>
            <a:r>
              <a:rPr lang="ko-KR" altLang="en-US" sz="1800" b="1" u="sng" dirty="0">
                <a:solidFill>
                  <a:srgbClr val="FF0000"/>
                </a:solidFill>
              </a:rPr>
              <a:t>양식 </a:t>
            </a:r>
            <a:r>
              <a:rPr lang="en-US" altLang="ko-KR" sz="1800" b="1" u="sng" dirty="0">
                <a:solidFill>
                  <a:srgbClr val="FF0000"/>
                </a:solidFill>
              </a:rPr>
              <a:t>1-2’</a:t>
            </a:r>
            <a:r>
              <a:rPr lang="ko-KR" altLang="en-US" sz="1800" b="1" u="sng" dirty="0">
                <a:solidFill>
                  <a:srgbClr val="FF0000"/>
                </a:solidFill>
              </a:rPr>
              <a:t>에 복사합니다</a:t>
            </a:r>
            <a:r>
              <a:rPr lang="en-US" altLang="ko-KR" sz="1800" b="1" u="sng" dirty="0">
                <a:solidFill>
                  <a:srgbClr val="FF0000"/>
                </a:solidFill>
              </a:rPr>
              <a:t>.</a:t>
            </a:r>
          </a:p>
          <a:p>
            <a:r>
              <a:rPr lang="ko-KR" altLang="en-US" sz="1800" dirty="0"/>
              <a:t>저널명을 정확히 제공하지 않을 경우 </a:t>
            </a:r>
            <a:r>
              <a:rPr lang="en-US" altLang="ko-KR" sz="1800" dirty="0"/>
              <a:t>SCI </a:t>
            </a:r>
            <a:r>
              <a:rPr lang="ko-KR" altLang="en-US" sz="1800" dirty="0" err="1"/>
              <a:t>미등재</a:t>
            </a:r>
            <a:r>
              <a:rPr lang="ko-KR" altLang="en-US" sz="1800" dirty="0"/>
              <a:t> </a:t>
            </a: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ko-KR" altLang="en-US" sz="1800" dirty="0"/>
              <a:t>저널로 측정될 수 있으니 유의하시기 바랍니다</a:t>
            </a:r>
            <a:r>
              <a:rPr lang="en-US" altLang="ko-KR" sz="1800" dirty="0"/>
              <a:t>.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185190F1-AEAB-4C79-A790-1DB4A45B1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343" y="2884779"/>
            <a:ext cx="2962095" cy="3836697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628705C-C25F-442E-91BF-9B74F9190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141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ëíë¯¼êµ­ìííë¦¼ì National Academy of Medicine of Korea">
            <a:extLst>
              <a:ext uri="{FF2B5EF4-FFF2-40B4-BE49-F238E27FC236}">
                <a16:creationId xmlns:a16="http://schemas.microsoft.com/office/drawing/2014/main" xmlns="" id="{3B4D2E64-D595-49F5-A310-821B6FB0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40"/>
            <a:ext cx="2498501" cy="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0E11D05B-3E85-4C91-B056-BC386B8E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</p:spPr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1-2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수동 입력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저널명</a:t>
            </a:r>
            <a:r>
              <a:rPr lang="ko-KR" altLang="en-US" dirty="0"/>
              <a:t> 찾기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1646F726-4ABE-48B6-BAD2-18E463DE1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2550694"/>
            <a:ext cx="5486400" cy="3434053"/>
          </a:xfrm>
        </p:spPr>
        <p:txBody>
          <a:bodyPr anchor="t"/>
          <a:lstStyle/>
          <a:p>
            <a:r>
              <a:rPr lang="ko-KR" altLang="en-US" dirty="0"/>
              <a:t>저널명과 연도 입력 시 </a:t>
            </a:r>
            <a:r>
              <a:rPr lang="en-US" altLang="ko-KR" dirty="0"/>
              <a:t>SCI</a:t>
            </a:r>
            <a:r>
              <a:rPr lang="ko-KR" altLang="en-US" dirty="0"/>
              <a:t>여부와 </a:t>
            </a:r>
            <a:r>
              <a:rPr lang="en-US" altLang="ko-KR" dirty="0"/>
              <a:t>IF </a:t>
            </a:r>
            <a:r>
              <a:rPr lang="ko-KR" altLang="en-US" dirty="0"/>
              <a:t>자동으로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계산됩니다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 후 나머지 노란 부분에 정보입력 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DOI</a:t>
            </a:r>
            <a:r>
              <a:rPr lang="ko-KR" altLang="en-US" dirty="0"/>
              <a:t>는 저널과 연도에 따라 없을 수 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양식</a:t>
            </a:r>
            <a:r>
              <a:rPr lang="en-US" altLang="ko-KR" dirty="0"/>
              <a:t>1-1’</a:t>
            </a:r>
            <a:r>
              <a:rPr lang="ko-KR" altLang="en-US" dirty="0"/>
              <a:t>에서 보라색으로 나왔던 논문들과 </a:t>
            </a:r>
            <a:r>
              <a:rPr lang="en-US" altLang="ko-KR" dirty="0"/>
              <a:t>DOI</a:t>
            </a:r>
            <a:r>
              <a:rPr lang="ko-KR" altLang="en-US" dirty="0"/>
              <a:t>가 없는 논문들은 </a:t>
            </a:r>
            <a:r>
              <a:rPr lang="ko-KR" altLang="en-US" u="sng" dirty="0"/>
              <a:t>반드시 </a:t>
            </a:r>
            <a:r>
              <a:rPr lang="en-US" altLang="ko-KR" u="sng" dirty="0"/>
              <a:t>‘</a:t>
            </a:r>
            <a:r>
              <a:rPr lang="ko-KR" altLang="en-US" u="sng" dirty="0"/>
              <a:t>양식</a:t>
            </a:r>
            <a:r>
              <a:rPr lang="en-US" altLang="ko-KR" u="sng" dirty="0"/>
              <a:t>1-2’</a:t>
            </a:r>
            <a:r>
              <a:rPr lang="ko-KR" altLang="en-US" u="sng" dirty="0"/>
              <a:t>를 사용하여 제공해야합니다</a:t>
            </a:r>
            <a:r>
              <a:rPr lang="en-US" altLang="ko-KR" u="sng" dirty="0"/>
              <a:t>.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양식</a:t>
            </a:r>
            <a:r>
              <a:rPr lang="en-US" altLang="ko-KR" dirty="0"/>
              <a:t>1-1’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양식</a:t>
            </a:r>
            <a:r>
              <a:rPr lang="en-US" altLang="ko-KR" dirty="0"/>
              <a:t>1-2’</a:t>
            </a:r>
            <a:r>
              <a:rPr lang="ko-KR" altLang="en-US" dirty="0"/>
              <a:t>를 합하여 총 논문 수가 </a:t>
            </a:r>
            <a:r>
              <a:rPr lang="en-US" altLang="ko-KR" dirty="0"/>
              <a:t>30</a:t>
            </a:r>
            <a:r>
              <a:rPr lang="ko-KR" altLang="en-US" dirty="0"/>
              <a:t>편을 넘지 않도록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78F3A95-EF47-48B2-AA36-E149A2EC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33BF5E68-14CB-4331-A89D-B8E077DF5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04" y="997896"/>
            <a:ext cx="6059606" cy="12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56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8135BD-5C17-4112-B78C-C42370D6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2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전문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학술저서</a:t>
            </a:r>
            <a:r>
              <a:rPr lang="en-US" altLang="ko-KR" dirty="0"/>
              <a:t>,</a:t>
            </a:r>
            <a:r>
              <a:rPr lang="ko-KR" altLang="en-US" dirty="0"/>
              <a:t> 역서</a:t>
            </a:r>
            <a:r>
              <a:rPr lang="en-US" altLang="ko-KR" dirty="0"/>
              <a:t>, </a:t>
            </a:r>
            <a:r>
              <a:rPr lang="ko-KR" altLang="en-US" dirty="0"/>
              <a:t>편저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66D4D4D1-8AC7-4771-8D58-86A8886A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3248526"/>
            <a:ext cx="5486400" cy="2736222"/>
          </a:xfrm>
        </p:spPr>
        <p:txBody>
          <a:bodyPr anchor="t"/>
          <a:lstStyle/>
          <a:p>
            <a:r>
              <a:rPr lang="ko-KR" altLang="en-US" dirty="0"/>
              <a:t>노란색</a:t>
            </a:r>
            <a:r>
              <a:rPr lang="en-US" altLang="ko-KR" dirty="0"/>
              <a:t>/</a:t>
            </a:r>
            <a:r>
              <a:rPr lang="ko-KR" altLang="en-US" dirty="0"/>
              <a:t>흰색 셀들에 필요한 자료를 제공합니다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편저는 저서 전체를 편집하여 엮은 것을 말하며</a:t>
            </a:r>
            <a:r>
              <a:rPr lang="en-US" altLang="ko-KR" dirty="0"/>
              <a:t>, chapter </a:t>
            </a:r>
            <a:r>
              <a:rPr lang="ko-KR" altLang="en-US" dirty="0"/>
              <a:t>일부를 저술한 것은 </a:t>
            </a:r>
            <a:r>
              <a:rPr lang="en-US" altLang="ko-KR" dirty="0"/>
              <a:t>chapter contribution</a:t>
            </a:r>
            <a:r>
              <a:rPr lang="ko-KR" altLang="en-US" dirty="0"/>
              <a:t>에 해당됩니다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점수는 자동으로 계산됩니다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제출된 서류가 미비하거나</a:t>
            </a:r>
            <a:r>
              <a:rPr lang="en-US" altLang="ko-KR" dirty="0"/>
              <a:t>, </a:t>
            </a:r>
            <a:r>
              <a:rPr lang="ko-KR" altLang="en-US" dirty="0"/>
              <a:t>허위로 기재한 사항이 발견될 때에는 심사대상에서 제외됩니다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A7CB97CE-734E-4E80-9FC7-EF043476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FEEE7FB-87EB-4726-8983-A157684EA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978" y="775794"/>
            <a:ext cx="5540302" cy="214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66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8135BD-5C17-4112-B78C-C42370D6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3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학술지 편집활동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66D4D4D1-8AC7-4771-8D58-86A8886A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3248526"/>
            <a:ext cx="5486400" cy="2736222"/>
          </a:xfrm>
        </p:spPr>
        <p:txBody>
          <a:bodyPr anchor="t"/>
          <a:lstStyle/>
          <a:p>
            <a:r>
              <a:rPr lang="ko-KR" altLang="en-US" dirty="0"/>
              <a:t>노란색</a:t>
            </a:r>
            <a:r>
              <a:rPr lang="en-US" altLang="ko-KR" dirty="0"/>
              <a:t>/</a:t>
            </a:r>
            <a:r>
              <a:rPr lang="ko-KR" altLang="en-US" dirty="0"/>
              <a:t>흰색 셀들에 필요한 자료를 제공합니다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편집인 구분은 편집위원장</a:t>
            </a:r>
            <a:r>
              <a:rPr lang="en-US" altLang="ko-KR" dirty="0"/>
              <a:t>, </a:t>
            </a:r>
            <a:r>
              <a:rPr lang="ko-KR" altLang="en-US" dirty="0"/>
              <a:t>편집이사로 표기</a:t>
            </a:r>
            <a:r>
              <a:rPr lang="en-US" altLang="ko-KR" dirty="0"/>
              <a:t>. (</a:t>
            </a:r>
            <a:r>
              <a:rPr lang="ko-KR" altLang="en-US" dirty="0"/>
              <a:t>과거 경력과 현직인 경우를 모두 포함하며</a:t>
            </a:r>
            <a:r>
              <a:rPr lang="en-US" altLang="ko-KR" dirty="0"/>
              <a:t>, </a:t>
            </a:r>
            <a:r>
              <a:rPr lang="ko-KR" altLang="en-US" dirty="0"/>
              <a:t>동일 학술지에 대한 편집활동의 연임은 </a:t>
            </a:r>
            <a:r>
              <a:rPr lang="en-US" altLang="ko-KR" dirty="0"/>
              <a:t>1</a:t>
            </a:r>
            <a:r>
              <a:rPr lang="ko-KR" altLang="en-US" dirty="0"/>
              <a:t>회로 간주함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점수는 자동으로 계산됩니다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제출된 서류가 미비하거나</a:t>
            </a:r>
            <a:r>
              <a:rPr lang="en-US" altLang="ko-KR" dirty="0"/>
              <a:t>, </a:t>
            </a:r>
            <a:r>
              <a:rPr lang="ko-KR" altLang="en-US" dirty="0"/>
              <a:t>허위로 기재한 사항이 발견될 때에는 심사대상에서 제외됩니다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FA32B8C2-8BB5-4D34-A7B6-96E5EEF44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8AE4AF0C-B2BA-4ED8-900C-F49D85057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699" y="794725"/>
            <a:ext cx="5526000" cy="22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09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8135BD-5C17-4112-B78C-C42370D6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4-1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학회활동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66D4D4D1-8AC7-4771-8D58-86A8886A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5478" y="3357252"/>
            <a:ext cx="5486400" cy="2736222"/>
          </a:xfrm>
        </p:spPr>
        <p:txBody>
          <a:bodyPr anchor="t">
            <a:normAutofit fontScale="85000" lnSpcReduction="10000"/>
          </a:bodyPr>
          <a:lstStyle/>
          <a:p>
            <a:r>
              <a:rPr lang="ko-KR" altLang="en-US" dirty="0"/>
              <a:t>해당하는 분회를 선택합니다 </a:t>
            </a:r>
            <a:endParaRPr lang="en-US" altLang="ko-KR" dirty="0"/>
          </a:p>
          <a:p>
            <a:r>
              <a:rPr lang="ko-KR" altLang="en-US" dirty="0"/>
              <a:t>노란색</a:t>
            </a:r>
            <a:r>
              <a:rPr lang="en-US" altLang="ko-KR" dirty="0"/>
              <a:t>/</a:t>
            </a:r>
            <a:r>
              <a:rPr lang="ko-KR" altLang="en-US" dirty="0"/>
              <a:t>흰색 셀들에 필요한 자료를 제공합니다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임원 구분은 회장</a:t>
            </a:r>
            <a:r>
              <a:rPr lang="en-US" altLang="ko-KR" dirty="0"/>
              <a:t>, </a:t>
            </a:r>
            <a:r>
              <a:rPr lang="ko-KR" altLang="en-US" dirty="0"/>
              <a:t>이사장으로 표기합니다</a:t>
            </a:r>
            <a:r>
              <a:rPr lang="en-US" altLang="ko-KR" dirty="0"/>
              <a:t>. </a:t>
            </a:r>
          </a:p>
          <a:p>
            <a:pPr lvl="1"/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/>
              <a:t>이사장 제도로 운영하는 학회의 회장은 해당되지 않음</a:t>
            </a:r>
            <a:r>
              <a:rPr lang="en-US" altLang="ko-KR" dirty="0"/>
              <a:t>. </a:t>
            </a:r>
          </a:p>
          <a:p>
            <a:pPr lvl="1"/>
            <a:r>
              <a:rPr lang="ko-KR" altLang="en-US" dirty="0"/>
              <a:t>과거 경력과 현직인 경우를 모두 포함하며</a:t>
            </a:r>
            <a:r>
              <a:rPr lang="en-US" altLang="ko-KR" dirty="0"/>
              <a:t>, </a:t>
            </a:r>
            <a:r>
              <a:rPr lang="ko-KR" altLang="en-US" dirty="0"/>
              <a:t>연임은 </a:t>
            </a:r>
            <a:r>
              <a:rPr lang="en-US" altLang="ko-KR" dirty="0"/>
              <a:t>1</a:t>
            </a:r>
            <a:r>
              <a:rPr lang="ko-KR" altLang="en-US" dirty="0"/>
              <a:t>회로 간주함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점수는 자동으로 계산됩니다</a:t>
            </a:r>
            <a:r>
              <a:rPr lang="en-US" altLang="ko-KR" dirty="0"/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dirty="0"/>
              <a:t>제출된 서류가 미비하거나</a:t>
            </a:r>
            <a:r>
              <a:rPr lang="en-US" altLang="ko-KR" dirty="0"/>
              <a:t>, </a:t>
            </a:r>
            <a:r>
              <a:rPr lang="ko-KR" altLang="en-US" dirty="0"/>
              <a:t>허위로 기재한 사항이 발견될 때에는 심사대상에서 제외됩니다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B2FF31B-F9DE-4DA5-86EA-1C4785A8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C953C2B-71A9-4CD2-B431-397F62E27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478" y="764526"/>
            <a:ext cx="5526000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21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8135BD-5C17-4112-B78C-C42370D6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양식 </a:t>
            </a:r>
            <a:r>
              <a:rPr lang="en-US" altLang="ko-KR" dirty="0"/>
              <a:t>4-2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소속대학 내 활동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66D4D4D1-8AC7-4771-8D58-86A8886A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1" y="3248526"/>
            <a:ext cx="5486400" cy="2736222"/>
          </a:xfrm>
        </p:spPr>
        <p:txBody>
          <a:bodyPr anchor="t">
            <a:normAutofit/>
          </a:bodyPr>
          <a:lstStyle/>
          <a:p>
            <a:r>
              <a:rPr lang="ko-KR" altLang="en-US" dirty="0"/>
              <a:t>노란색</a:t>
            </a:r>
            <a:r>
              <a:rPr lang="en-US" altLang="ko-KR" dirty="0"/>
              <a:t>/</a:t>
            </a:r>
            <a:r>
              <a:rPr lang="ko-KR" altLang="en-US" dirty="0"/>
              <a:t>흰색 셀들에 필요한 자료를 제공합니다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dirty="0"/>
              <a:t>소속대학의 학장경력을 기재합니다</a:t>
            </a:r>
            <a:r>
              <a:rPr lang="en-US" altLang="ko-KR" dirty="0"/>
              <a:t>. 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과거 경력과 현직인 경우를 모두 포함하며</a:t>
            </a:r>
            <a:r>
              <a:rPr lang="en-US" altLang="ko-KR" dirty="0"/>
              <a:t>, </a:t>
            </a:r>
            <a:r>
              <a:rPr lang="ko-KR" altLang="en-US" dirty="0"/>
              <a:t>연임은 </a:t>
            </a:r>
            <a:r>
              <a:rPr lang="en-US" altLang="ko-KR" dirty="0"/>
              <a:t>1</a:t>
            </a:r>
            <a:r>
              <a:rPr lang="ko-KR" altLang="en-US" dirty="0"/>
              <a:t>회로 간주함</a:t>
            </a:r>
            <a:r>
              <a:rPr lang="en-US" altLang="ko-KR" dirty="0"/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dirty="0"/>
              <a:t>점수는 자동으로 계산됩니다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제출된 서류가 미비하거나</a:t>
            </a:r>
            <a:r>
              <a:rPr lang="en-US" altLang="ko-KR" dirty="0"/>
              <a:t>, </a:t>
            </a:r>
            <a:r>
              <a:rPr lang="ko-KR" altLang="en-US" dirty="0"/>
              <a:t>허위로 기재한 사항이 발견될 때에는 심사대상에서 제외됩니다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D4EF5BFD-4D79-4DCA-B7CE-B10F6558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22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9365FF5-732D-4498-9F4C-D7EB104C4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00" y="753748"/>
            <a:ext cx="5874512" cy="213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34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0984C3A-B8B9-448B-AC60-F2E2A5AF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심사항목 및 배점기준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00CE390C-698F-4F6B-80F2-979D0BE9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7AF9-48C4-4313-B74F-545891D6FBE1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6F94964F-A37F-453B-95AC-016076E88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99" y="1197095"/>
            <a:ext cx="57150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60491"/>
      </p:ext>
    </p:extLst>
  </p:cSld>
  <p:clrMapOvr>
    <a:masterClrMapping/>
  </p:clrMapOvr>
</p:sld>
</file>

<file path=ppt/theme/theme1.xml><?xml version="1.0" encoding="utf-8"?>
<a:theme xmlns:a="http://schemas.openxmlformats.org/drawingml/2006/main" name="틀">
  <a:themeElements>
    <a:clrScheme name="틀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틀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4648</TotalTime>
  <Words>705</Words>
  <Application>Microsoft Office PowerPoint</Application>
  <PresentationFormat>화면 슬라이드 쇼(4:3)</PresentationFormat>
  <Paragraphs>170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틀</vt:lpstr>
      <vt:lpstr>연구업적입력  설명서</vt:lpstr>
      <vt:lpstr>목차</vt:lpstr>
      <vt:lpstr>양식 1-1  필요한 정보</vt:lpstr>
      <vt:lpstr>양식 1-1  WOS에서  필요한 자료 다운로드</vt:lpstr>
      <vt:lpstr>PowerPoint 프레젠테이션</vt:lpstr>
      <vt:lpstr>양식 1-1  WOS에서  필요한 자료 다운로드</vt:lpstr>
      <vt:lpstr>양식 1-1  WOS에서  필요한 자료 다운로드(1)</vt:lpstr>
      <vt:lpstr>양식 1-1  WOS에서  필요한 자료 다운로드(1)</vt:lpstr>
      <vt:lpstr>양식 1-1  WOS에서  필요한 자료 다운로드(1)</vt:lpstr>
      <vt:lpstr>양식 1-1  WOS에서  필요한 자료 다운로드(1)</vt:lpstr>
      <vt:lpstr>양식 1-1  WOS에서  필요한 자료 시트에 연동</vt:lpstr>
      <vt:lpstr>양식 1-1  WOS에서  필요한 자료 시트에 연동</vt:lpstr>
      <vt:lpstr>양식 1-1  입력: DOI, 논문 종류, 저자 구분</vt:lpstr>
      <vt:lpstr>양식 1-1  입력: DOI, 논문 종류, 저자 구분</vt:lpstr>
      <vt:lpstr>PowerPoint 프레젠테이션</vt:lpstr>
      <vt:lpstr>양식 1-2  전문 학술지 논문 (수동)</vt:lpstr>
      <vt:lpstr>양식 1-2  수동 입력 저널명 찾기</vt:lpstr>
      <vt:lpstr>양식 1-2  수동 입력 저널명 찾기</vt:lpstr>
      <vt:lpstr>양식 2  전문  학술저서, 역서, 편저</vt:lpstr>
      <vt:lpstr>양식 3  학술지 편집활동</vt:lpstr>
      <vt:lpstr>양식 4-1  학회활동</vt:lpstr>
      <vt:lpstr>양식 4-2  소속대학 내 활동</vt:lpstr>
      <vt:lpstr>심사항목 및 배점기준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관리자 설명서</dc:title>
  <dc:creator>박유진</dc:creator>
  <cp:lastModifiedBy>Windows User</cp:lastModifiedBy>
  <cp:revision>73</cp:revision>
  <dcterms:created xsi:type="dcterms:W3CDTF">2019-05-14T03:28:16Z</dcterms:created>
  <dcterms:modified xsi:type="dcterms:W3CDTF">2023-07-24T01:14:29Z</dcterms:modified>
</cp:coreProperties>
</file>